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7" r:id="rId2"/>
    <p:sldId id="256" r:id="rId3"/>
    <p:sldId id="398" r:id="rId4"/>
    <p:sldId id="339" r:id="rId5"/>
    <p:sldId id="338" r:id="rId6"/>
    <p:sldId id="341" r:id="rId7"/>
    <p:sldId id="340" r:id="rId8"/>
    <p:sldId id="424" r:id="rId9"/>
    <p:sldId id="425" r:id="rId10"/>
    <p:sldId id="428" r:id="rId11"/>
    <p:sldId id="426" r:id="rId12"/>
    <p:sldId id="429" r:id="rId13"/>
    <p:sldId id="431" r:id="rId14"/>
    <p:sldId id="430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342" r:id="rId24"/>
    <p:sldId id="343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99" r:id="rId40"/>
    <p:sldId id="400" r:id="rId41"/>
    <p:sldId id="444" r:id="rId42"/>
    <p:sldId id="445" r:id="rId43"/>
    <p:sldId id="446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440" r:id="rId60"/>
    <p:sldId id="441" r:id="rId61"/>
    <p:sldId id="442" r:id="rId62"/>
    <p:sldId id="451" r:id="rId63"/>
    <p:sldId id="447" r:id="rId64"/>
    <p:sldId id="452" r:id="rId65"/>
    <p:sldId id="454" r:id="rId66"/>
    <p:sldId id="455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443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B575C"/>
    <a:srgbClr val="F2CB7B"/>
    <a:srgbClr val="56CB81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8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E0C9A4-35D7-4D05-BDDF-4BFE4153F278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D59539DE-5F23-4041-8530-B2681B9B5896}">
      <dgm:prSet phldrT="[텍스트]"/>
      <dgm:spPr/>
      <dgm:t>
        <a:bodyPr/>
        <a:lstStyle/>
        <a:p>
          <a:pPr latinLnBrk="1"/>
          <a:r>
            <a:rPr lang="en-US" altLang="ko-KR" b="1" dirty="0"/>
            <a:t>Text Preprocessing</a:t>
          </a:r>
          <a:endParaRPr lang="ko-KR" altLang="en-US" b="1" dirty="0"/>
        </a:p>
      </dgm:t>
    </dgm:pt>
    <dgm:pt modelId="{8946D6ED-8A9A-4AFC-A2FB-FBB3F47A5B63}" type="parTrans" cxnId="{590F5601-600C-486F-A82A-F6DF2AF01492}">
      <dgm:prSet/>
      <dgm:spPr/>
      <dgm:t>
        <a:bodyPr/>
        <a:lstStyle/>
        <a:p>
          <a:pPr latinLnBrk="1"/>
          <a:endParaRPr lang="ko-KR" altLang="en-US"/>
        </a:p>
      </dgm:t>
    </dgm:pt>
    <dgm:pt modelId="{9A00B4D6-7349-4E3B-B6D8-CBBCD67F83FD}" type="sibTrans" cxnId="{590F5601-600C-486F-A82A-F6DF2AF01492}">
      <dgm:prSet/>
      <dgm:spPr/>
      <dgm:t>
        <a:bodyPr/>
        <a:lstStyle/>
        <a:p>
          <a:pPr latinLnBrk="1"/>
          <a:endParaRPr lang="ko-KR" altLang="en-US"/>
        </a:p>
      </dgm:t>
    </dgm:pt>
    <dgm:pt modelId="{2871BBA2-5B6D-48BF-B43A-0E3900C62887}">
      <dgm:prSet phldrT="[텍스트]"/>
      <dgm:spPr/>
      <dgm:t>
        <a:bodyPr/>
        <a:lstStyle/>
        <a:p>
          <a:pPr latinLnBrk="1"/>
          <a:r>
            <a:rPr lang="en-US" altLang="ko-KR" b="1" dirty="0"/>
            <a:t>Text Transformation</a:t>
          </a:r>
          <a:endParaRPr lang="ko-KR" altLang="en-US" b="1" dirty="0"/>
        </a:p>
      </dgm:t>
    </dgm:pt>
    <dgm:pt modelId="{DA61F66C-0891-4BA0-8E35-FED1E8C6BA99}" type="parTrans" cxnId="{1869FCA5-BA99-40E5-BBA4-DB624710065B}">
      <dgm:prSet/>
      <dgm:spPr/>
      <dgm:t>
        <a:bodyPr/>
        <a:lstStyle/>
        <a:p>
          <a:pPr latinLnBrk="1"/>
          <a:endParaRPr lang="ko-KR" altLang="en-US"/>
        </a:p>
      </dgm:t>
    </dgm:pt>
    <dgm:pt modelId="{8BD6CCA5-9A31-4F22-BF2B-E5DB003C7C1A}" type="sibTrans" cxnId="{1869FCA5-BA99-40E5-BBA4-DB624710065B}">
      <dgm:prSet/>
      <dgm:spPr/>
      <dgm:t>
        <a:bodyPr/>
        <a:lstStyle/>
        <a:p>
          <a:pPr latinLnBrk="1"/>
          <a:endParaRPr lang="ko-KR" altLang="en-US"/>
        </a:p>
      </dgm:t>
    </dgm:pt>
    <dgm:pt modelId="{EED5354A-0EB5-46A4-9C51-F6BC8414C779}">
      <dgm:prSet phldrT="[텍스트]"/>
      <dgm:spPr/>
      <dgm:t>
        <a:bodyPr/>
        <a:lstStyle/>
        <a:p>
          <a:pPr latinLnBrk="1"/>
          <a:r>
            <a:rPr lang="en-US" altLang="ko-KR" b="1" dirty="0"/>
            <a:t>Text  </a:t>
          </a:r>
          <a:r>
            <a:rPr lang="en-US" altLang="ko-KR" b="1" dirty="0" err="1"/>
            <a:t>Aquisition</a:t>
          </a:r>
          <a:endParaRPr lang="ko-KR" altLang="en-US" b="1" dirty="0"/>
        </a:p>
      </dgm:t>
    </dgm:pt>
    <dgm:pt modelId="{AEAEEAFE-873A-42EB-B72B-55A92668785B}" type="sibTrans" cxnId="{F055BFDF-CE9C-4B03-92F0-33C9BA925363}">
      <dgm:prSet/>
      <dgm:spPr/>
      <dgm:t>
        <a:bodyPr/>
        <a:lstStyle/>
        <a:p>
          <a:pPr latinLnBrk="1"/>
          <a:endParaRPr lang="ko-KR" altLang="en-US"/>
        </a:p>
      </dgm:t>
    </dgm:pt>
    <dgm:pt modelId="{87BF3A2C-D157-419A-AA12-B678961A7E26}" type="parTrans" cxnId="{F055BFDF-CE9C-4B03-92F0-33C9BA925363}">
      <dgm:prSet/>
      <dgm:spPr/>
      <dgm:t>
        <a:bodyPr/>
        <a:lstStyle/>
        <a:p>
          <a:pPr latinLnBrk="1"/>
          <a:endParaRPr lang="ko-KR" altLang="en-US"/>
        </a:p>
      </dgm:t>
    </dgm:pt>
    <dgm:pt modelId="{AFB7662F-54D5-4A3C-AEAC-8BA4867764D6}">
      <dgm:prSet phldrT="[텍스트]"/>
      <dgm:spPr/>
      <dgm:t>
        <a:bodyPr/>
        <a:lstStyle/>
        <a:p>
          <a:pPr latinLnBrk="1"/>
          <a:r>
            <a:rPr lang="en-US" altLang="ko-KR" b="1" dirty="0"/>
            <a:t>Feature Selection</a:t>
          </a:r>
          <a:endParaRPr lang="ko-KR" altLang="en-US" b="1" dirty="0"/>
        </a:p>
      </dgm:t>
    </dgm:pt>
    <dgm:pt modelId="{B9F0D09C-30EC-4466-8D3D-B1013CEB62E5}" type="parTrans" cxnId="{8D04BA94-B436-42EE-9724-CD3F53C994E2}">
      <dgm:prSet/>
      <dgm:spPr/>
      <dgm:t>
        <a:bodyPr/>
        <a:lstStyle/>
        <a:p>
          <a:pPr latinLnBrk="1"/>
          <a:endParaRPr lang="ko-KR" altLang="en-US"/>
        </a:p>
      </dgm:t>
    </dgm:pt>
    <dgm:pt modelId="{58F876F9-D551-47D5-8286-66CF47DE096F}" type="sibTrans" cxnId="{8D04BA94-B436-42EE-9724-CD3F53C994E2}">
      <dgm:prSet/>
      <dgm:spPr/>
      <dgm:t>
        <a:bodyPr/>
        <a:lstStyle/>
        <a:p>
          <a:pPr latinLnBrk="1"/>
          <a:endParaRPr lang="ko-KR" altLang="en-US"/>
        </a:p>
      </dgm:t>
    </dgm:pt>
    <dgm:pt modelId="{58DB053F-CE55-417A-999B-329AA9A79101}">
      <dgm:prSet phldrT="[텍스트]"/>
      <dgm:spPr/>
      <dgm:t>
        <a:bodyPr/>
        <a:lstStyle/>
        <a:p>
          <a:pPr latinLnBrk="1"/>
          <a:r>
            <a:rPr lang="en-US" altLang="ko-KR" b="1" dirty="0"/>
            <a:t>Data Mining</a:t>
          </a:r>
          <a:endParaRPr lang="ko-KR" altLang="en-US" b="1" dirty="0"/>
        </a:p>
      </dgm:t>
    </dgm:pt>
    <dgm:pt modelId="{3EEDDDBB-1BB0-4F4B-9A31-996225EB473F}" type="parTrans" cxnId="{866A6977-204B-4851-A62B-5C5DA4BD86CE}">
      <dgm:prSet/>
      <dgm:spPr/>
      <dgm:t>
        <a:bodyPr/>
        <a:lstStyle/>
        <a:p>
          <a:pPr latinLnBrk="1"/>
          <a:endParaRPr lang="ko-KR" altLang="en-US"/>
        </a:p>
      </dgm:t>
    </dgm:pt>
    <dgm:pt modelId="{4D57872C-DEEB-43D0-855C-570094CC7DF8}" type="sibTrans" cxnId="{866A6977-204B-4851-A62B-5C5DA4BD86CE}">
      <dgm:prSet/>
      <dgm:spPr/>
      <dgm:t>
        <a:bodyPr/>
        <a:lstStyle/>
        <a:p>
          <a:pPr latinLnBrk="1"/>
          <a:endParaRPr lang="ko-KR" altLang="en-US"/>
        </a:p>
      </dgm:t>
    </dgm:pt>
    <dgm:pt modelId="{32A95DB3-33D3-4C9B-A7E1-34BE0F47165A}" type="pres">
      <dgm:prSet presAssocID="{E3E0C9A4-35D7-4D05-BDDF-4BFE4153F278}" presName="Name0" presStyleCnt="0">
        <dgm:presLayoutVars>
          <dgm:dir/>
          <dgm:animLvl val="lvl"/>
          <dgm:resizeHandles val="exact"/>
        </dgm:presLayoutVars>
      </dgm:prSet>
      <dgm:spPr/>
    </dgm:pt>
    <dgm:pt modelId="{817FA9A3-D146-4B0F-B612-2E87B38A55BA}" type="pres">
      <dgm:prSet presAssocID="{EED5354A-0EB5-46A4-9C51-F6BC8414C77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F49803A-2305-48E1-B0C5-D5FE99D2DB95}" type="pres">
      <dgm:prSet presAssocID="{AEAEEAFE-873A-42EB-B72B-55A92668785B}" presName="parTxOnlySpace" presStyleCnt="0"/>
      <dgm:spPr/>
    </dgm:pt>
    <dgm:pt modelId="{D063E3DE-5879-4706-8B6B-6608EC0EEA90}" type="pres">
      <dgm:prSet presAssocID="{D59539DE-5F23-4041-8530-B2681B9B589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7220594-D116-4243-B813-F0DACD9E443E}" type="pres">
      <dgm:prSet presAssocID="{9A00B4D6-7349-4E3B-B6D8-CBBCD67F83FD}" presName="parTxOnlySpace" presStyleCnt="0"/>
      <dgm:spPr/>
    </dgm:pt>
    <dgm:pt modelId="{24DE0259-5400-408A-BE2E-5E3486812770}" type="pres">
      <dgm:prSet presAssocID="{2871BBA2-5B6D-48BF-B43A-0E3900C6288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CA90FCA-E5A5-48B8-9A8C-17882B1E405A}" type="pres">
      <dgm:prSet presAssocID="{8BD6CCA5-9A31-4F22-BF2B-E5DB003C7C1A}" presName="parTxOnlySpace" presStyleCnt="0"/>
      <dgm:spPr/>
    </dgm:pt>
    <dgm:pt modelId="{D34E39AE-C6D1-468A-922D-8B01A5145273}" type="pres">
      <dgm:prSet presAssocID="{AFB7662F-54D5-4A3C-AEAC-8BA4867764D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CF40394-C7D1-4F00-B7C9-911ED5DC0B5C}" type="pres">
      <dgm:prSet presAssocID="{58F876F9-D551-47D5-8286-66CF47DE096F}" presName="parTxOnlySpace" presStyleCnt="0"/>
      <dgm:spPr/>
    </dgm:pt>
    <dgm:pt modelId="{AA9A4BD3-6873-4474-B42F-10786D9533C4}" type="pres">
      <dgm:prSet presAssocID="{58DB053F-CE55-417A-999B-329AA9A7910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90F5601-600C-486F-A82A-F6DF2AF01492}" srcId="{E3E0C9A4-35D7-4D05-BDDF-4BFE4153F278}" destId="{D59539DE-5F23-4041-8530-B2681B9B5896}" srcOrd="1" destOrd="0" parTransId="{8946D6ED-8A9A-4AFC-A2FB-FBB3F47A5B63}" sibTransId="{9A00B4D6-7349-4E3B-B6D8-CBBCD67F83FD}"/>
    <dgm:cxn modelId="{2BA08406-BD6F-458F-9322-08444B8C4262}" type="presOf" srcId="{2871BBA2-5B6D-48BF-B43A-0E3900C62887}" destId="{24DE0259-5400-408A-BE2E-5E3486812770}" srcOrd="0" destOrd="0" presId="urn:microsoft.com/office/officeart/2005/8/layout/chevron1"/>
    <dgm:cxn modelId="{7000C414-898F-415F-BBA1-BF5C7174DD31}" type="presOf" srcId="{AFB7662F-54D5-4A3C-AEAC-8BA4867764D6}" destId="{D34E39AE-C6D1-468A-922D-8B01A5145273}" srcOrd="0" destOrd="0" presId="urn:microsoft.com/office/officeart/2005/8/layout/chevron1"/>
    <dgm:cxn modelId="{8696B12A-6924-4EE4-9B6A-3643534EFC72}" type="presOf" srcId="{E3E0C9A4-35D7-4D05-BDDF-4BFE4153F278}" destId="{32A95DB3-33D3-4C9B-A7E1-34BE0F47165A}" srcOrd="0" destOrd="0" presId="urn:microsoft.com/office/officeart/2005/8/layout/chevron1"/>
    <dgm:cxn modelId="{63F07F2D-4A66-40D9-B97B-B91CDA5D6203}" type="presOf" srcId="{EED5354A-0EB5-46A4-9C51-F6BC8414C779}" destId="{817FA9A3-D146-4B0F-B612-2E87B38A55BA}" srcOrd="0" destOrd="0" presId="urn:microsoft.com/office/officeart/2005/8/layout/chevron1"/>
    <dgm:cxn modelId="{ACF9F144-1668-480E-90E9-1A9590B79C2C}" type="presOf" srcId="{D59539DE-5F23-4041-8530-B2681B9B5896}" destId="{D063E3DE-5879-4706-8B6B-6608EC0EEA90}" srcOrd="0" destOrd="0" presId="urn:microsoft.com/office/officeart/2005/8/layout/chevron1"/>
    <dgm:cxn modelId="{EDF42356-53B2-4E8E-AF60-3A1933B37345}" type="presOf" srcId="{58DB053F-CE55-417A-999B-329AA9A79101}" destId="{AA9A4BD3-6873-4474-B42F-10786D9533C4}" srcOrd="0" destOrd="0" presId="urn:microsoft.com/office/officeart/2005/8/layout/chevron1"/>
    <dgm:cxn modelId="{866A6977-204B-4851-A62B-5C5DA4BD86CE}" srcId="{E3E0C9A4-35D7-4D05-BDDF-4BFE4153F278}" destId="{58DB053F-CE55-417A-999B-329AA9A79101}" srcOrd="4" destOrd="0" parTransId="{3EEDDDBB-1BB0-4F4B-9A31-996225EB473F}" sibTransId="{4D57872C-DEEB-43D0-855C-570094CC7DF8}"/>
    <dgm:cxn modelId="{8D04BA94-B436-42EE-9724-CD3F53C994E2}" srcId="{E3E0C9A4-35D7-4D05-BDDF-4BFE4153F278}" destId="{AFB7662F-54D5-4A3C-AEAC-8BA4867764D6}" srcOrd="3" destOrd="0" parTransId="{B9F0D09C-30EC-4466-8D3D-B1013CEB62E5}" sibTransId="{58F876F9-D551-47D5-8286-66CF47DE096F}"/>
    <dgm:cxn modelId="{1869FCA5-BA99-40E5-BBA4-DB624710065B}" srcId="{E3E0C9A4-35D7-4D05-BDDF-4BFE4153F278}" destId="{2871BBA2-5B6D-48BF-B43A-0E3900C62887}" srcOrd="2" destOrd="0" parTransId="{DA61F66C-0891-4BA0-8E35-FED1E8C6BA99}" sibTransId="{8BD6CCA5-9A31-4F22-BF2B-E5DB003C7C1A}"/>
    <dgm:cxn modelId="{F055BFDF-CE9C-4B03-92F0-33C9BA925363}" srcId="{E3E0C9A4-35D7-4D05-BDDF-4BFE4153F278}" destId="{EED5354A-0EB5-46A4-9C51-F6BC8414C779}" srcOrd="0" destOrd="0" parTransId="{87BF3A2C-D157-419A-AA12-B678961A7E26}" sibTransId="{AEAEEAFE-873A-42EB-B72B-55A92668785B}"/>
    <dgm:cxn modelId="{BCC54F78-3B0D-4D7D-AD47-2DFD49C7D288}" type="presParOf" srcId="{32A95DB3-33D3-4C9B-A7E1-34BE0F47165A}" destId="{817FA9A3-D146-4B0F-B612-2E87B38A55BA}" srcOrd="0" destOrd="0" presId="urn:microsoft.com/office/officeart/2005/8/layout/chevron1"/>
    <dgm:cxn modelId="{3989B3DB-B447-4B8E-9426-69E6471706CB}" type="presParOf" srcId="{32A95DB3-33D3-4C9B-A7E1-34BE0F47165A}" destId="{8F49803A-2305-48E1-B0C5-D5FE99D2DB95}" srcOrd="1" destOrd="0" presId="urn:microsoft.com/office/officeart/2005/8/layout/chevron1"/>
    <dgm:cxn modelId="{E4428EE4-5A6F-4765-AEA0-9518E9FDA696}" type="presParOf" srcId="{32A95DB3-33D3-4C9B-A7E1-34BE0F47165A}" destId="{D063E3DE-5879-4706-8B6B-6608EC0EEA90}" srcOrd="2" destOrd="0" presId="urn:microsoft.com/office/officeart/2005/8/layout/chevron1"/>
    <dgm:cxn modelId="{3489E3A0-18FF-47B3-92D9-47418764B117}" type="presParOf" srcId="{32A95DB3-33D3-4C9B-A7E1-34BE0F47165A}" destId="{C7220594-D116-4243-B813-F0DACD9E443E}" srcOrd="3" destOrd="0" presId="urn:microsoft.com/office/officeart/2005/8/layout/chevron1"/>
    <dgm:cxn modelId="{4EF34560-8F1F-4E56-BD24-76BD2D7F4612}" type="presParOf" srcId="{32A95DB3-33D3-4C9B-A7E1-34BE0F47165A}" destId="{24DE0259-5400-408A-BE2E-5E3486812770}" srcOrd="4" destOrd="0" presId="urn:microsoft.com/office/officeart/2005/8/layout/chevron1"/>
    <dgm:cxn modelId="{F83247D0-DD91-46FA-80BF-DB0F5A49880F}" type="presParOf" srcId="{32A95DB3-33D3-4C9B-A7E1-34BE0F47165A}" destId="{FCA90FCA-E5A5-48B8-9A8C-17882B1E405A}" srcOrd="5" destOrd="0" presId="urn:microsoft.com/office/officeart/2005/8/layout/chevron1"/>
    <dgm:cxn modelId="{9100E579-6BA8-41A5-A763-A792254900DD}" type="presParOf" srcId="{32A95DB3-33D3-4C9B-A7E1-34BE0F47165A}" destId="{D34E39AE-C6D1-468A-922D-8B01A5145273}" srcOrd="6" destOrd="0" presId="urn:microsoft.com/office/officeart/2005/8/layout/chevron1"/>
    <dgm:cxn modelId="{28566603-E163-4C9C-8D9F-2AAE350D4AA1}" type="presParOf" srcId="{32A95DB3-33D3-4C9B-A7E1-34BE0F47165A}" destId="{FCF40394-C7D1-4F00-B7C9-911ED5DC0B5C}" srcOrd="7" destOrd="0" presId="urn:microsoft.com/office/officeart/2005/8/layout/chevron1"/>
    <dgm:cxn modelId="{A641D84C-96FE-4795-8AC3-FAF47B9247F4}" type="presParOf" srcId="{32A95DB3-33D3-4C9B-A7E1-34BE0F47165A}" destId="{AA9A4BD3-6873-4474-B42F-10786D9533C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FA9A3-D146-4B0F-B612-2E87B38A55BA}">
      <dsp:nvSpPr>
        <dsp:cNvPr id="0" name=""/>
        <dsp:cNvSpPr/>
      </dsp:nvSpPr>
      <dsp:spPr>
        <a:xfrm>
          <a:off x="2769" y="2929580"/>
          <a:ext cx="2465048" cy="9860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/>
            <a:t>Text  </a:t>
          </a:r>
          <a:r>
            <a:rPr lang="en-US" altLang="ko-KR" sz="1500" b="1" kern="1200" dirty="0" err="1"/>
            <a:t>Aquisition</a:t>
          </a:r>
          <a:endParaRPr lang="ko-KR" altLang="en-US" sz="1500" b="1" kern="1200" dirty="0"/>
        </a:p>
      </dsp:txBody>
      <dsp:txXfrm>
        <a:off x="495779" y="2929580"/>
        <a:ext cx="1479029" cy="986019"/>
      </dsp:txXfrm>
    </dsp:sp>
    <dsp:sp modelId="{D063E3DE-5879-4706-8B6B-6608EC0EEA90}">
      <dsp:nvSpPr>
        <dsp:cNvPr id="0" name=""/>
        <dsp:cNvSpPr/>
      </dsp:nvSpPr>
      <dsp:spPr>
        <a:xfrm>
          <a:off x="2221313" y="2929580"/>
          <a:ext cx="2465048" cy="986019"/>
        </a:xfrm>
        <a:prstGeom prst="chevron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/>
            <a:t>Text Preprocessing</a:t>
          </a:r>
          <a:endParaRPr lang="ko-KR" altLang="en-US" sz="1500" b="1" kern="1200" dirty="0"/>
        </a:p>
      </dsp:txBody>
      <dsp:txXfrm>
        <a:off x="2714323" y="2929580"/>
        <a:ext cx="1479029" cy="986019"/>
      </dsp:txXfrm>
    </dsp:sp>
    <dsp:sp modelId="{24DE0259-5400-408A-BE2E-5E3486812770}">
      <dsp:nvSpPr>
        <dsp:cNvPr id="0" name=""/>
        <dsp:cNvSpPr/>
      </dsp:nvSpPr>
      <dsp:spPr>
        <a:xfrm>
          <a:off x="4439857" y="2929580"/>
          <a:ext cx="2465048" cy="986019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/>
            <a:t>Text Transformation</a:t>
          </a:r>
          <a:endParaRPr lang="ko-KR" altLang="en-US" sz="1500" b="1" kern="1200" dirty="0"/>
        </a:p>
      </dsp:txBody>
      <dsp:txXfrm>
        <a:off x="4932867" y="2929580"/>
        <a:ext cx="1479029" cy="986019"/>
      </dsp:txXfrm>
    </dsp:sp>
    <dsp:sp modelId="{D34E39AE-C6D1-468A-922D-8B01A5145273}">
      <dsp:nvSpPr>
        <dsp:cNvPr id="0" name=""/>
        <dsp:cNvSpPr/>
      </dsp:nvSpPr>
      <dsp:spPr>
        <a:xfrm>
          <a:off x="6658400" y="2929580"/>
          <a:ext cx="2465048" cy="986019"/>
        </a:xfrm>
        <a:prstGeom prst="chevron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/>
            <a:t>Feature Selection</a:t>
          </a:r>
          <a:endParaRPr lang="ko-KR" altLang="en-US" sz="1500" b="1" kern="1200" dirty="0"/>
        </a:p>
      </dsp:txBody>
      <dsp:txXfrm>
        <a:off x="7151410" y="2929580"/>
        <a:ext cx="1479029" cy="986019"/>
      </dsp:txXfrm>
    </dsp:sp>
    <dsp:sp modelId="{AA9A4BD3-6873-4474-B42F-10786D9533C4}">
      <dsp:nvSpPr>
        <dsp:cNvPr id="0" name=""/>
        <dsp:cNvSpPr/>
      </dsp:nvSpPr>
      <dsp:spPr>
        <a:xfrm>
          <a:off x="8876944" y="2929580"/>
          <a:ext cx="2465048" cy="986019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/>
            <a:t>Data Mining</a:t>
          </a:r>
          <a:endParaRPr lang="ko-KR" altLang="en-US" sz="1500" b="1" kern="1200" dirty="0"/>
        </a:p>
      </dsp:txBody>
      <dsp:txXfrm>
        <a:off x="9369954" y="2929580"/>
        <a:ext cx="1479029" cy="986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64976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63" y="5909659"/>
            <a:ext cx="924054" cy="504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FBAA-6133-4058-8483-8B6443DFBB38}"/>
              </a:ext>
            </a:extLst>
          </p:cNvPr>
          <p:cNvSpPr txBox="1"/>
          <p:nvPr/>
        </p:nvSpPr>
        <p:spPr>
          <a:xfrm>
            <a:off x="291626" y="316784"/>
            <a:ext cx="512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인제대학교 컴퓨터공학부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ko-KR" altLang="en-US" sz="1600" dirty="0" err="1">
                <a:solidFill>
                  <a:prstClr val="black"/>
                </a:solidFill>
              </a:rPr>
              <a:t>디지털항노화헬스케어</a:t>
            </a:r>
            <a:r>
              <a:rPr lang="ko-KR" altLang="en-US" sz="1600" dirty="0">
                <a:solidFill>
                  <a:prstClr val="black"/>
                </a:solidFill>
              </a:rPr>
              <a:t> 학과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46179-B5BC-4063-8948-6A1F52A2B1E5}"/>
              </a:ext>
            </a:extLst>
          </p:cNvPr>
          <p:cNvSpPr txBox="1"/>
          <p:nvPr/>
        </p:nvSpPr>
        <p:spPr>
          <a:xfrm>
            <a:off x="2050662" y="2551839"/>
            <a:ext cx="8090676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/>
                </a:solidFill>
              </a:rPr>
              <a:t>텍스트 마이닝과 텍스트 분류 실습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/>
                </a:solidFill>
              </a:rPr>
              <a:t>김희철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14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63BD-02C4-4FB1-92AF-57D87BADD999}"/>
              </a:ext>
            </a:extLst>
          </p:cNvPr>
          <p:cNvSpPr txBox="1"/>
          <p:nvPr/>
        </p:nvSpPr>
        <p:spPr>
          <a:xfrm>
            <a:off x="3166694" y="1948429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https://www.anaconda.com/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Anaconda </a:t>
            </a:r>
            <a:r>
              <a:rPr lang="ko-KR" altLang="en-US" sz="1400" dirty="0"/>
              <a:t>공식 홈페이지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prstClr val="black"/>
                </a:solidFill>
              </a:rPr>
              <a:t>Anaconda</a:t>
            </a:r>
            <a:r>
              <a:rPr lang="ko-KR" altLang="en-US" sz="3200" b="1" dirty="0">
                <a:solidFill>
                  <a:prstClr val="black"/>
                </a:solidFill>
              </a:rPr>
              <a:t> 환경 구축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063BD-02C4-4FB1-92AF-57D87BADD999}"/>
              </a:ext>
            </a:extLst>
          </p:cNvPr>
          <p:cNvSpPr txBox="1"/>
          <p:nvPr/>
        </p:nvSpPr>
        <p:spPr>
          <a:xfrm>
            <a:off x="3172511" y="2212509"/>
            <a:ext cx="3325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https://www.anaconda.com/download/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391906" y="2212510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Anaconda </a:t>
            </a:r>
            <a:r>
              <a:rPr lang="ko-KR" altLang="en-US" sz="1400" dirty="0"/>
              <a:t>다운로드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56" y="2609512"/>
            <a:ext cx="5553170" cy="39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9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다운로드 버튼을 클릭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prstClr val="black"/>
                </a:solidFill>
              </a:rPr>
              <a:t>Anaconda</a:t>
            </a:r>
            <a:r>
              <a:rPr lang="ko-KR" altLang="en-US" sz="3200" b="1" dirty="0">
                <a:solidFill>
                  <a:prstClr val="black"/>
                </a:solidFill>
              </a:rPr>
              <a:t> 환경 구축</a:t>
            </a:r>
            <a:endParaRPr lang="en-US" altLang="ko-KR" sz="2000" dirty="0"/>
          </a:p>
        </p:txBody>
      </p:sp>
      <p:pic>
        <p:nvPicPr>
          <p:cNvPr id="1026" name="Picture 2" descr="conda ë¤ì´ë¡ë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2965642"/>
            <a:ext cx="68389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89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243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NEXT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버튼을 클릭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환경 구축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30" y="2615345"/>
            <a:ext cx="46672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7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 Agree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버튼을 클릭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환경 구축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ìëì½ë¤ ì¤ì¹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64" y="2517517"/>
            <a:ext cx="48291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78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659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Just Me (recommended)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라디오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NEXT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버튼을 클릭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환경 구축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 descr="ìëì½ë¤ ì¤ì¹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04" y="2512874"/>
            <a:ext cx="48291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11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491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설치경로</a:t>
            </a:r>
            <a:r>
              <a:rPr lang="ko-KR" altLang="en-US" dirty="0"/>
              <a:t> </a:t>
            </a:r>
            <a:r>
              <a:rPr lang="en-US" altLang="ko-KR" dirty="0"/>
              <a:t>C:\Users[</a:t>
            </a:r>
            <a:r>
              <a:rPr lang="ko-KR" altLang="en-US" dirty="0"/>
              <a:t>사용자명</a:t>
            </a:r>
            <a:r>
              <a:rPr lang="en-US" altLang="ko-KR" dirty="0"/>
              <a:t>]\Anaconda3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NEXT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버튼을 클릭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환경 구축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6" name="Picture 2" descr="ìëì½ë¤ ì¤ì¹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12" y="2564401"/>
            <a:ext cx="48291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18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818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Adding Anaconda to my PATH environment variable(</a:t>
            </a:r>
            <a:r>
              <a:rPr lang="ko-KR" altLang="en-US" dirty="0"/>
              <a:t>기본 값은 체크 해제</a:t>
            </a:r>
            <a:r>
              <a:rPr lang="en-US" altLang="ko-KR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Register Anaconda as my default Python 3.7(</a:t>
            </a:r>
            <a:r>
              <a:rPr lang="ko-KR" altLang="en-US" dirty="0"/>
              <a:t>기본값 선택</a:t>
            </a:r>
            <a:r>
              <a:rPr lang="en-US" altLang="ko-KR" dirty="0"/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환경 구축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2" name="Picture 2" descr="ìëì½ë¤ ì¤ì¹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05" y="2679067"/>
            <a:ext cx="4829175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11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Install Microsoft </a:t>
            </a:r>
            <a:r>
              <a:rPr lang="en-US" altLang="ko-KR" dirty="0" err="1"/>
              <a:t>VSCode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환경 구축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170" name="Picture 2" descr="vscode ì¤ì¹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83" y="2509105"/>
            <a:ext cx="4829175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34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Finish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환경 구축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8" name="Picture 2" descr="ìëì½ë¤ ì¤ì¹ ë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50" y="2473936"/>
            <a:ext cx="4829175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9CE9E20-F28D-4320-BE6E-B9C45EE1F0B7}"/>
              </a:ext>
            </a:extLst>
          </p:cNvPr>
          <p:cNvSpPr/>
          <p:nvPr/>
        </p:nvSpPr>
        <p:spPr>
          <a:xfrm>
            <a:off x="6552460" y="5896072"/>
            <a:ext cx="715848" cy="1703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12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699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Install Microsoft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VSCode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마지막으로 윈도우에서 </a:t>
            </a:r>
            <a:r>
              <a:rPr lang="en-US" altLang="ko-KR" dirty="0"/>
              <a:t>CMD</a:t>
            </a:r>
            <a:r>
              <a:rPr lang="ko-KR" altLang="en-US" dirty="0"/>
              <a:t>창을 열어 설치가 잘되었는지 확인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환경 구축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42" name="Picture 2" descr="ìëì° ììë©ë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0" y="3357647"/>
            <a:ext cx="30861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MDì°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05" y="3555385"/>
            <a:ext cx="68389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3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2658" y="64976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63" y="5909659"/>
            <a:ext cx="924054" cy="504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FBAA-6133-4058-8483-8B6443DFBB38}"/>
              </a:ext>
            </a:extLst>
          </p:cNvPr>
          <p:cNvSpPr txBox="1"/>
          <p:nvPr/>
        </p:nvSpPr>
        <p:spPr>
          <a:xfrm>
            <a:off x="291626" y="316784"/>
            <a:ext cx="3817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인제대학교 </a:t>
            </a:r>
            <a:r>
              <a:rPr lang="ko-KR" altLang="en-US" sz="1600" dirty="0" err="1"/>
              <a:t>디지털항노화헬스케어</a:t>
            </a:r>
            <a:r>
              <a:rPr lang="ko-KR" altLang="en-US" sz="1600" dirty="0"/>
              <a:t> 학과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46179-B5BC-4063-8948-6A1F52A2B1E5}"/>
              </a:ext>
            </a:extLst>
          </p:cNvPr>
          <p:cNvSpPr txBox="1"/>
          <p:nvPr/>
        </p:nvSpPr>
        <p:spPr>
          <a:xfrm>
            <a:off x="3983078" y="999093"/>
            <a:ext cx="447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+mj-lt"/>
              </a:rPr>
              <a:t>목차</a:t>
            </a:r>
            <a:endParaRPr lang="en-US" altLang="ko-KR" sz="40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1</a:t>
            </a:r>
            <a:r>
              <a:rPr lang="ko-KR" altLang="en-US" sz="2800" b="1" dirty="0">
                <a:latin typeface="+mj-lt"/>
              </a:rPr>
              <a:t>부 </a:t>
            </a:r>
            <a:r>
              <a:rPr lang="en-US" altLang="ko-KR" sz="2800" b="1" dirty="0">
                <a:latin typeface="+mj-lt"/>
              </a:rPr>
              <a:t>: R </a:t>
            </a:r>
            <a:r>
              <a:rPr lang="ko-KR" altLang="en-US" sz="2800" b="1" dirty="0">
                <a:latin typeface="+mj-lt"/>
              </a:rPr>
              <a:t>개발 환경 구축 </a:t>
            </a:r>
            <a:endParaRPr lang="en-US" altLang="ko-KR" sz="28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2</a:t>
            </a:r>
            <a:r>
              <a:rPr lang="ko-KR" altLang="en-US" sz="2800" b="1" dirty="0">
                <a:latin typeface="+mj-lt"/>
              </a:rPr>
              <a:t>부 </a:t>
            </a:r>
            <a:r>
              <a:rPr lang="en-US" altLang="ko-KR" sz="2800" b="1" dirty="0">
                <a:latin typeface="+mj-lt"/>
              </a:rPr>
              <a:t>: Anaconda </a:t>
            </a:r>
            <a:r>
              <a:rPr lang="ko-KR" altLang="en-US" sz="2800" b="1" dirty="0">
                <a:latin typeface="+mj-lt"/>
              </a:rPr>
              <a:t>환경</a:t>
            </a:r>
            <a:endParaRPr lang="en-US" altLang="ko-KR" sz="28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3</a:t>
            </a:r>
            <a:r>
              <a:rPr lang="ko-KR" altLang="en-US" sz="2800" b="1" dirty="0">
                <a:latin typeface="+mj-lt"/>
              </a:rPr>
              <a:t>부 </a:t>
            </a:r>
            <a:r>
              <a:rPr lang="en-US" altLang="ko-KR" sz="2800" b="1" dirty="0">
                <a:latin typeface="+mj-lt"/>
              </a:rPr>
              <a:t>: </a:t>
            </a:r>
            <a:r>
              <a:rPr lang="ko-KR" altLang="en-US" sz="2800" b="1" dirty="0">
                <a:latin typeface="+mj-lt"/>
              </a:rPr>
              <a:t>텍스트 </a:t>
            </a:r>
            <a:r>
              <a:rPr lang="ko-KR" altLang="en-US" sz="2800" b="1" dirty="0" err="1">
                <a:latin typeface="+mj-lt"/>
              </a:rPr>
              <a:t>마이닝</a:t>
            </a:r>
            <a:r>
              <a:rPr lang="ko-KR" altLang="en-US" sz="2800" b="1" dirty="0">
                <a:latin typeface="+mj-lt"/>
              </a:rPr>
              <a:t> 기초</a:t>
            </a:r>
            <a:endParaRPr lang="en-US" altLang="ko-KR" sz="28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4</a:t>
            </a:r>
            <a:r>
              <a:rPr lang="ko-KR" altLang="en-US" sz="2800" b="1" dirty="0">
                <a:latin typeface="+mj-lt"/>
              </a:rPr>
              <a:t>부</a:t>
            </a:r>
            <a:r>
              <a:rPr lang="en-US" altLang="ko-KR" sz="2800" b="1" dirty="0">
                <a:latin typeface="+mj-lt"/>
              </a:rPr>
              <a:t> : </a:t>
            </a:r>
            <a:r>
              <a:rPr lang="ko-KR" altLang="en-US" sz="2800" b="1" dirty="0">
                <a:latin typeface="+mj-lt"/>
              </a:rPr>
              <a:t>텍스트 분류 실습</a:t>
            </a:r>
            <a:endParaRPr lang="en-US" altLang="ko-KR" sz="28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lt"/>
              </a:rPr>
              <a:t>5</a:t>
            </a:r>
            <a:r>
              <a:rPr lang="ko-KR" altLang="en-US" sz="2800" b="1" dirty="0">
                <a:latin typeface="+mj-lt"/>
              </a:rPr>
              <a:t>부 </a:t>
            </a:r>
            <a:r>
              <a:rPr lang="en-US" altLang="ko-KR" sz="2800" b="1" dirty="0">
                <a:latin typeface="+mj-lt"/>
              </a:rPr>
              <a:t>: </a:t>
            </a:r>
            <a:r>
              <a:rPr lang="ko-KR" altLang="en-US" sz="2800" b="1" dirty="0">
                <a:latin typeface="+mj-lt"/>
              </a:rPr>
              <a:t>텍스트 감성 분석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20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Navigator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90" y="1319034"/>
            <a:ext cx="8462580" cy="52245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CE9E20-F28D-4320-BE6E-B9C45EE1F0B7}"/>
              </a:ext>
            </a:extLst>
          </p:cNvPr>
          <p:cNvSpPr/>
          <p:nvPr/>
        </p:nvSpPr>
        <p:spPr>
          <a:xfrm>
            <a:off x="5428655" y="5714586"/>
            <a:ext cx="715848" cy="2255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9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420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Anaconda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Navigator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CE9E20-F28D-4320-BE6E-B9C45EE1F0B7}"/>
              </a:ext>
            </a:extLst>
          </p:cNvPr>
          <p:cNvSpPr/>
          <p:nvPr/>
        </p:nvSpPr>
        <p:spPr>
          <a:xfrm>
            <a:off x="5428655" y="5714586"/>
            <a:ext cx="715848" cy="2255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03" y="1326234"/>
            <a:ext cx="8472543" cy="52148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9CE9E20-F28D-4320-BE6E-B9C45EE1F0B7}"/>
              </a:ext>
            </a:extLst>
          </p:cNvPr>
          <p:cNvSpPr/>
          <p:nvPr/>
        </p:nvSpPr>
        <p:spPr>
          <a:xfrm>
            <a:off x="3759233" y="3919518"/>
            <a:ext cx="715848" cy="2255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78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184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 Studio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07" y="1532616"/>
            <a:ext cx="6206489" cy="48374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9CE9E20-F28D-4320-BE6E-B9C45EE1F0B7}"/>
              </a:ext>
            </a:extLst>
          </p:cNvPr>
          <p:cNvSpPr/>
          <p:nvPr/>
        </p:nvSpPr>
        <p:spPr>
          <a:xfrm>
            <a:off x="4997799" y="1495614"/>
            <a:ext cx="768620" cy="2291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02A9E-77C0-4992-AEF1-923825E43D09}"/>
              </a:ext>
            </a:extLst>
          </p:cNvPr>
          <p:cNvSpPr txBox="1"/>
          <p:nvPr/>
        </p:nvSpPr>
        <p:spPr>
          <a:xfrm>
            <a:off x="400049" y="1480766"/>
            <a:ext cx="45069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설치한 </a:t>
            </a:r>
            <a:r>
              <a:rPr lang="en-US" altLang="ko-KR" sz="1400" dirty="0"/>
              <a:t>R Studio</a:t>
            </a:r>
            <a:r>
              <a:rPr lang="ko-KR" altLang="en-US" sz="1400" dirty="0"/>
              <a:t>를 실행하면 다음과 같은 화면 확인 가능</a:t>
            </a: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400" dirty="0" err="1"/>
              <a:t>콘솔창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명령어를 입력할 수 있는 화면</a:t>
            </a: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400" dirty="0" err="1"/>
              <a:t>환경창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입력한 명령어에 의해 만들어진 변수 목록을 확인할 수 있는 화면</a:t>
            </a: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400" dirty="0" err="1"/>
              <a:t>파일창</a:t>
            </a:r>
            <a:r>
              <a:rPr lang="ko-KR" altLang="en-US" sz="1400" dirty="0"/>
              <a:t> </a:t>
            </a:r>
            <a:r>
              <a:rPr lang="en-US" altLang="ko-KR" sz="1400" dirty="0"/>
              <a:t>: R</a:t>
            </a:r>
            <a:r>
              <a:rPr lang="ko-KR" altLang="en-US" sz="1400" dirty="0"/>
              <a:t> 환경에서 기본으로 설정된 폴더의 목록을 확인할 수 있는 화면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BDB8D-B841-4634-9934-CDBE2238053B}"/>
              </a:ext>
            </a:extLst>
          </p:cNvPr>
          <p:cNvSpPr txBox="1"/>
          <p:nvPr/>
        </p:nvSpPr>
        <p:spPr>
          <a:xfrm>
            <a:off x="9861713" y="2893609"/>
            <a:ext cx="65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환경창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60F9F-7ED4-4661-81F5-9763ABE6CBAD}"/>
              </a:ext>
            </a:extLst>
          </p:cNvPr>
          <p:cNvSpPr txBox="1"/>
          <p:nvPr/>
        </p:nvSpPr>
        <p:spPr>
          <a:xfrm>
            <a:off x="9917558" y="4900251"/>
            <a:ext cx="65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파일창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BDB8D-B841-4634-9934-CDBE2238053B}"/>
              </a:ext>
            </a:extLst>
          </p:cNvPr>
          <p:cNvSpPr txBox="1"/>
          <p:nvPr/>
        </p:nvSpPr>
        <p:spPr>
          <a:xfrm>
            <a:off x="6572881" y="6012585"/>
            <a:ext cx="756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콘솔창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BDB8D-B841-4634-9934-CDBE2238053B}"/>
              </a:ext>
            </a:extLst>
          </p:cNvPr>
          <p:cNvSpPr txBox="1"/>
          <p:nvPr/>
        </p:nvSpPr>
        <p:spPr>
          <a:xfrm>
            <a:off x="6600801" y="2920369"/>
            <a:ext cx="65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소스창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0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65A3BF-1287-4236-9823-D44F187BD066}"/>
              </a:ext>
            </a:extLst>
          </p:cNvPr>
          <p:cNvSpPr txBox="1"/>
          <p:nvPr/>
        </p:nvSpPr>
        <p:spPr>
          <a:xfrm>
            <a:off x="400049" y="1948430"/>
            <a:ext cx="46444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 Studio</a:t>
            </a:r>
            <a:r>
              <a:rPr lang="ko-KR" altLang="en-US" sz="1400" dirty="0"/>
              <a:t>는 기존의 </a:t>
            </a:r>
            <a:r>
              <a:rPr lang="en-US" altLang="ko-KR" sz="1400" dirty="0"/>
              <a:t>R</a:t>
            </a:r>
            <a:r>
              <a:rPr lang="ko-KR" altLang="en-US" sz="1400" dirty="0"/>
              <a:t>을 좀 더 쉽게 다루기 위한 도구</a:t>
            </a:r>
            <a:endParaRPr lang="en-US" altLang="ko-KR" sz="1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1400" dirty="0"/>
              <a:t>보다 편리한 인터페이스 </a:t>
            </a:r>
            <a:endParaRPr lang="en-US" altLang="ko-KR" sz="1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1400" dirty="0"/>
              <a:t>더 많은 </a:t>
            </a:r>
            <a:r>
              <a:rPr lang="en-US" altLang="ko-KR" sz="1400" dirty="0"/>
              <a:t>UI </a:t>
            </a:r>
            <a:r>
              <a:rPr lang="ko-KR" altLang="en-US" sz="1400" dirty="0"/>
              <a:t>기능 지원 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EB467-0EBF-4F0D-B79A-3D10C5FFF928}"/>
              </a:ext>
            </a:extLst>
          </p:cNvPr>
          <p:cNvSpPr txBox="1"/>
          <p:nvPr/>
        </p:nvSpPr>
        <p:spPr>
          <a:xfrm>
            <a:off x="400049" y="715775"/>
            <a:ext cx="184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 Studio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DE0DDF-3111-48AC-8669-80BC60D90F01}"/>
              </a:ext>
            </a:extLst>
          </p:cNvPr>
          <p:cNvSpPr/>
          <p:nvPr/>
        </p:nvSpPr>
        <p:spPr>
          <a:xfrm>
            <a:off x="2722255" y="2873308"/>
            <a:ext cx="2237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2"/>
              </a:rPr>
              <a:t>https://www.rstudio.com/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17BED-0B9A-41C2-8D8E-C8D9F423F0EA}"/>
              </a:ext>
            </a:extLst>
          </p:cNvPr>
          <p:cNvSpPr txBox="1"/>
          <p:nvPr/>
        </p:nvSpPr>
        <p:spPr>
          <a:xfrm>
            <a:off x="400049" y="2873308"/>
            <a:ext cx="2527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 </a:t>
            </a:r>
            <a:r>
              <a:rPr lang="en-US" altLang="ko-KR" sz="1400" dirty="0" err="1"/>
              <a:t>Stduio</a:t>
            </a:r>
            <a:r>
              <a:rPr lang="en-US" altLang="ko-KR" sz="1400" dirty="0"/>
              <a:t> </a:t>
            </a:r>
            <a:r>
              <a:rPr lang="ko-KR" altLang="en-US" sz="1400" dirty="0"/>
              <a:t>공식 홈페이지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D5B439-FA9E-4397-96E3-500FEE4AE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06" y="3369532"/>
            <a:ext cx="6941302" cy="29048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C336F4-4A0C-4EAA-93DE-DEBDDD5AF6BB}"/>
              </a:ext>
            </a:extLst>
          </p:cNvPr>
          <p:cNvSpPr/>
          <p:nvPr/>
        </p:nvSpPr>
        <p:spPr>
          <a:xfrm>
            <a:off x="7334250" y="4366487"/>
            <a:ext cx="1135673" cy="1703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5175C8C-2C21-41D2-9FB3-5E90DB96CE37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 flipV="1">
            <a:off x="8469924" y="4366487"/>
            <a:ext cx="1021537" cy="8517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AC23573-2088-4B8B-B25F-E94854151863}"/>
              </a:ext>
            </a:extLst>
          </p:cNvPr>
          <p:cNvSpPr txBox="1"/>
          <p:nvPr/>
        </p:nvSpPr>
        <p:spPr>
          <a:xfrm>
            <a:off x="9428224" y="4225595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04128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EB467-0EBF-4F0D-B79A-3D10C5FFF928}"/>
              </a:ext>
            </a:extLst>
          </p:cNvPr>
          <p:cNvSpPr txBox="1"/>
          <p:nvPr/>
        </p:nvSpPr>
        <p:spPr>
          <a:xfrm>
            <a:off x="400049" y="715775"/>
            <a:ext cx="566283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 Studio</a:t>
            </a:r>
          </a:p>
          <a:p>
            <a:r>
              <a:rPr lang="en-US" altLang="ko-KR" sz="2000" dirty="0"/>
              <a:t>- R</a:t>
            </a:r>
            <a:r>
              <a:rPr lang="ko-KR" altLang="en-US" sz="2000" dirty="0"/>
              <a:t> </a:t>
            </a:r>
            <a:r>
              <a:rPr lang="en-US" altLang="ko-KR" sz="2000" dirty="0"/>
              <a:t>Studio </a:t>
            </a:r>
            <a:r>
              <a:rPr lang="ko-KR" altLang="en-US" sz="2000" dirty="0"/>
              <a:t>설치 가능 </a:t>
            </a:r>
            <a:r>
              <a:rPr lang="en-US" altLang="ko-KR" sz="2000" dirty="0"/>
              <a:t>(anaconda </a:t>
            </a:r>
            <a:r>
              <a:rPr lang="ko-KR" altLang="en-US" sz="2000" dirty="0"/>
              <a:t>설치와</a:t>
            </a:r>
            <a:r>
              <a:rPr lang="en-US" altLang="ko-KR" sz="2000" dirty="0"/>
              <a:t> </a:t>
            </a:r>
            <a:r>
              <a:rPr lang="ko-KR" altLang="en-US" sz="2000" dirty="0"/>
              <a:t>별도로</a:t>
            </a:r>
            <a:r>
              <a:rPr lang="en-US" altLang="ko-KR" sz="20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FE41DE-92A4-4A94-805E-EB0991D6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27" y="2010054"/>
            <a:ext cx="5012126" cy="2131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6C9E19-323B-45E6-9B80-1D05F182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328" y="4732516"/>
            <a:ext cx="5012126" cy="1554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26A0C9-8E0E-4064-A2DD-B6C540FA55C4}"/>
              </a:ext>
            </a:extLst>
          </p:cNvPr>
          <p:cNvSpPr/>
          <p:nvPr/>
        </p:nvSpPr>
        <p:spPr>
          <a:xfrm>
            <a:off x="4066825" y="3755485"/>
            <a:ext cx="877766" cy="3637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F80F65E-E575-4D7D-B160-BA35036AB30E}"/>
              </a:ext>
            </a:extLst>
          </p:cNvPr>
          <p:cNvCxnSpPr>
            <a:cxnSpLocks/>
            <a:stCxn id="19" idx="1"/>
            <a:endCxn id="14" idx="1"/>
          </p:cNvCxnSpPr>
          <p:nvPr/>
        </p:nvCxnSpPr>
        <p:spPr>
          <a:xfrm rot="10800000" flipH="1" flipV="1">
            <a:off x="3704815" y="2889791"/>
            <a:ext cx="362010" cy="1047581"/>
          </a:xfrm>
          <a:prstGeom prst="bentConnector3">
            <a:avLst>
              <a:gd name="adj1" fmla="val -6314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67CA4D-51E5-421F-AD85-E98F954798A3}"/>
              </a:ext>
            </a:extLst>
          </p:cNvPr>
          <p:cNvSpPr txBox="1"/>
          <p:nvPr/>
        </p:nvSpPr>
        <p:spPr>
          <a:xfrm>
            <a:off x="3704815" y="2751292"/>
            <a:ext cx="1239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무료 버전 선택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0B4C89-A8C5-4AEB-871D-BFD7BCABA7F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873390" y="4141235"/>
            <a:ext cx="1" cy="591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D0946E-5D5B-49C6-9389-67C12F491201}"/>
              </a:ext>
            </a:extLst>
          </p:cNvPr>
          <p:cNvSpPr txBox="1"/>
          <p:nvPr/>
        </p:nvSpPr>
        <p:spPr>
          <a:xfrm>
            <a:off x="5873390" y="427322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자동 스크롤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36593C-E733-48E4-ACD3-653EBA548516}"/>
              </a:ext>
            </a:extLst>
          </p:cNvPr>
          <p:cNvSpPr/>
          <p:nvPr/>
        </p:nvSpPr>
        <p:spPr>
          <a:xfrm>
            <a:off x="3367327" y="5147519"/>
            <a:ext cx="1366248" cy="1733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2D35C3-C6B5-4DD6-B7DA-CEF7BD35320B}"/>
              </a:ext>
            </a:extLst>
          </p:cNvPr>
          <p:cNvSpPr txBox="1"/>
          <p:nvPr/>
        </p:nvSpPr>
        <p:spPr>
          <a:xfrm>
            <a:off x="5371241" y="4732516"/>
            <a:ext cx="322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Window</a:t>
            </a:r>
            <a:r>
              <a:rPr lang="ko-KR" altLang="en-US" sz="1200" dirty="0"/>
              <a:t>용 </a:t>
            </a:r>
            <a:r>
              <a:rPr lang="en-US" altLang="ko-KR" sz="1200" dirty="0"/>
              <a:t>Installer </a:t>
            </a:r>
            <a:r>
              <a:rPr lang="ko-KR" altLang="en-US" sz="1200" dirty="0"/>
              <a:t>선택하여 다운 및 설치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83356AC8-F45B-41D0-BB1A-BCA522C4C814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rot="10800000" flipV="1">
            <a:off x="4733575" y="4871016"/>
            <a:ext cx="637666" cy="36318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80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EB467-0EBF-4F0D-B79A-3D10C5FFF928}"/>
              </a:ext>
            </a:extLst>
          </p:cNvPr>
          <p:cNvSpPr txBox="1"/>
          <p:nvPr/>
        </p:nvSpPr>
        <p:spPr>
          <a:xfrm>
            <a:off x="400049" y="715775"/>
            <a:ext cx="184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 Studio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987E3D-99F3-4FB4-BEE8-4C2100A2C583}"/>
              </a:ext>
            </a:extLst>
          </p:cNvPr>
          <p:cNvSpPr txBox="1"/>
          <p:nvPr/>
        </p:nvSpPr>
        <p:spPr>
          <a:xfrm>
            <a:off x="6904729" y="4900251"/>
            <a:ext cx="65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콘솔창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BDB8D-B841-4634-9934-CDBE2238053B}"/>
              </a:ext>
            </a:extLst>
          </p:cNvPr>
          <p:cNvSpPr txBox="1"/>
          <p:nvPr/>
        </p:nvSpPr>
        <p:spPr>
          <a:xfrm>
            <a:off x="9917559" y="3144893"/>
            <a:ext cx="65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환경창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A60F9F-7ED4-4661-81F5-9763ABE6CBAD}"/>
              </a:ext>
            </a:extLst>
          </p:cNvPr>
          <p:cNvSpPr txBox="1"/>
          <p:nvPr/>
        </p:nvSpPr>
        <p:spPr>
          <a:xfrm>
            <a:off x="9917558" y="4900251"/>
            <a:ext cx="65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파일창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02A9E-77C0-4992-AEF1-923825E43D09}"/>
              </a:ext>
            </a:extLst>
          </p:cNvPr>
          <p:cNvSpPr txBox="1"/>
          <p:nvPr/>
        </p:nvSpPr>
        <p:spPr>
          <a:xfrm>
            <a:off x="400049" y="1948430"/>
            <a:ext cx="5011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좌측 상단의 </a:t>
            </a:r>
            <a:r>
              <a:rPr lang="en-US" altLang="ko-KR" sz="1400" dirty="0"/>
              <a:t>File -&gt; New File -&gt; R Script</a:t>
            </a:r>
            <a:r>
              <a:rPr lang="ko-KR" altLang="en-US" sz="1400" dirty="0"/>
              <a:t>를 입력하면 명령어를 입력할 수 있는 소스창이 생성됨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콘솔창에서는 </a:t>
            </a:r>
            <a:r>
              <a:rPr lang="ko-KR" altLang="en-US" sz="1400" dirty="0" err="1"/>
              <a:t>한줄씩</a:t>
            </a:r>
            <a:r>
              <a:rPr lang="ko-KR" altLang="en-US" sz="1400" dirty="0"/>
              <a:t> 입력하고 실행하는 반면 소스창에서는 </a:t>
            </a:r>
            <a:r>
              <a:rPr lang="ko-KR" altLang="en-US" sz="1400" dirty="0" err="1"/>
              <a:t>여러줄을</a:t>
            </a:r>
            <a:r>
              <a:rPr lang="ko-KR" altLang="en-US" sz="1400" dirty="0"/>
              <a:t> 입력한 뒤에 실행 가능                      </a:t>
            </a:r>
            <a:r>
              <a:rPr lang="en-US" altLang="ko-KR" sz="1400" dirty="0"/>
              <a:t>(</a:t>
            </a:r>
            <a:r>
              <a:rPr lang="ko-KR" altLang="en-US" sz="1400" dirty="0"/>
              <a:t>실행 단축키 </a:t>
            </a:r>
            <a:r>
              <a:rPr lang="en-US" altLang="ko-KR" sz="1400" dirty="0" err="1"/>
              <a:t>Ctrl+Enter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57A4A9-5693-4E40-87F7-BBD5AC3B5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360" y="1722797"/>
            <a:ext cx="6050895" cy="4499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3FD8A3-3D2E-471A-A847-7FB2234835D0}"/>
              </a:ext>
            </a:extLst>
          </p:cNvPr>
          <p:cNvSpPr txBox="1"/>
          <p:nvPr/>
        </p:nvSpPr>
        <p:spPr>
          <a:xfrm>
            <a:off x="6851976" y="3578608"/>
            <a:ext cx="65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소스창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89306-FE1A-4353-8E9E-E19316D2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87" y="3673528"/>
            <a:ext cx="4455423" cy="92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9563B36-89D7-4158-96C6-04A1E937CBAA}"/>
              </a:ext>
            </a:extLst>
          </p:cNvPr>
          <p:cNvSpPr/>
          <p:nvPr/>
        </p:nvSpPr>
        <p:spPr>
          <a:xfrm>
            <a:off x="5188312" y="3969375"/>
            <a:ext cx="328246" cy="334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4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EB467-0EBF-4F0D-B79A-3D10C5FFF928}"/>
              </a:ext>
            </a:extLst>
          </p:cNvPr>
          <p:cNvSpPr txBox="1"/>
          <p:nvPr/>
        </p:nvSpPr>
        <p:spPr>
          <a:xfrm>
            <a:off x="400049" y="715775"/>
            <a:ext cx="184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 Studio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C02A9E-77C0-4992-AEF1-923825E43D09}"/>
              </a:ext>
            </a:extLst>
          </p:cNvPr>
          <p:cNvSpPr txBox="1"/>
          <p:nvPr/>
        </p:nvSpPr>
        <p:spPr>
          <a:xfrm>
            <a:off x="400049" y="1948430"/>
            <a:ext cx="50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좌측 상단의 </a:t>
            </a:r>
            <a:r>
              <a:rPr lang="en-US" altLang="ko-KR" sz="1400" dirty="0"/>
              <a:t>File 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 Open File</a:t>
            </a:r>
            <a:r>
              <a:rPr lang="ko-KR" altLang="en-US" sz="1400" dirty="0"/>
              <a:t>을 통해 </a:t>
            </a:r>
            <a:r>
              <a:rPr lang="en-US" altLang="ko-KR" sz="1400" dirty="0"/>
              <a:t>R </a:t>
            </a:r>
            <a:r>
              <a:rPr lang="ko-KR" altLang="en-US" sz="1400" dirty="0"/>
              <a:t>소스파일을 </a:t>
            </a:r>
            <a:r>
              <a:rPr lang="en-US" altLang="ko-KR" sz="1400" dirty="0"/>
              <a:t>Load </a:t>
            </a:r>
            <a:r>
              <a:rPr lang="ko-KR" altLang="en-US" sz="1400" dirty="0"/>
              <a:t>할 수 있음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2FE76-562C-4076-93BA-A3B1EF72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409" y="1608327"/>
            <a:ext cx="6037786" cy="4487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7E1FF2-2D4A-403D-A4D8-F5365C85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35" y="2958977"/>
            <a:ext cx="3000375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96C93E0-D5A8-4163-B9D6-F7A153230094}"/>
              </a:ext>
            </a:extLst>
          </p:cNvPr>
          <p:cNvSpPr/>
          <p:nvPr/>
        </p:nvSpPr>
        <p:spPr>
          <a:xfrm>
            <a:off x="4635056" y="3625360"/>
            <a:ext cx="328246" cy="334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62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2658" y="64976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63" y="5909659"/>
            <a:ext cx="924054" cy="504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FBAA-6133-4058-8483-8B6443DFBB38}"/>
              </a:ext>
            </a:extLst>
          </p:cNvPr>
          <p:cNvSpPr txBox="1"/>
          <p:nvPr/>
        </p:nvSpPr>
        <p:spPr>
          <a:xfrm>
            <a:off x="291626" y="316784"/>
            <a:ext cx="3817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인제대학교 </a:t>
            </a:r>
            <a:r>
              <a:rPr lang="ko-KR" altLang="en-US" sz="1600" dirty="0" err="1"/>
              <a:t>디지털항노화헬스케어</a:t>
            </a:r>
            <a:r>
              <a:rPr lang="ko-KR" altLang="en-US" sz="1600" dirty="0"/>
              <a:t> 학과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46179-B5BC-4063-8948-6A1F52A2B1E5}"/>
              </a:ext>
            </a:extLst>
          </p:cNvPr>
          <p:cNvSpPr txBox="1"/>
          <p:nvPr/>
        </p:nvSpPr>
        <p:spPr>
          <a:xfrm>
            <a:off x="3117458" y="2551839"/>
            <a:ext cx="59570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+mj-lt"/>
              </a:rPr>
              <a:t>3</a:t>
            </a:r>
            <a:r>
              <a:rPr lang="ko-KR" altLang="en-US" sz="4000" b="1" dirty="0">
                <a:latin typeface="+mj-lt"/>
              </a:rPr>
              <a:t>부 </a:t>
            </a:r>
            <a:r>
              <a:rPr lang="en-US" altLang="ko-KR" sz="4000" b="1" dirty="0">
                <a:latin typeface="+mj-lt"/>
              </a:rPr>
              <a:t>: </a:t>
            </a:r>
            <a:r>
              <a:rPr lang="ko-KR" altLang="en-US" sz="4000" b="1" dirty="0">
                <a:latin typeface="+mj-lt"/>
              </a:rPr>
              <a:t>텍스트 마이닝 기초</a:t>
            </a:r>
            <a:endParaRPr lang="en-US" altLang="ko-KR" sz="4000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+mj-lt"/>
              </a:rPr>
              <a:t>[ Text Mining Foundation ]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2764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03917" y="2767280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52190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BCD968-652F-4EE1-B86C-E63CB574B10E}"/>
              </a:ext>
            </a:extLst>
          </p:cNvPr>
          <p:cNvSpPr txBox="1"/>
          <p:nvPr/>
        </p:nvSpPr>
        <p:spPr>
          <a:xfrm>
            <a:off x="2203915" y="2992893"/>
            <a:ext cx="203318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700" b="1" dirty="0"/>
              <a:t>INDEX</a:t>
            </a:r>
            <a:endParaRPr lang="ko-KR" altLang="en-US" sz="4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2735B-DD3B-4969-A3D7-EA3DCD206CA9}"/>
              </a:ext>
            </a:extLst>
          </p:cNvPr>
          <p:cNvSpPr txBox="1"/>
          <p:nvPr/>
        </p:nvSpPr>
        <p:spPr>
          <a:xfrm>
            <a:off x="5409525" y="3016707"/>
            <a:ext cx="2411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텍스트 마이닝 이란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텍스트 </a:t>
            </a:r>
            <a:r>
              <a:rPr lang="ko-KR" altLang="en-US" sz="1600" dirty="0" err="1"/>
              <a:t>마이닝</a:t>
            </a:r>
            <a:r>
              <a:rPr lang="ko-KR" altLang="en-US" sz="1600" dirty="0"/>
              <a:t> 기초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2837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2421354" y="2796551"/>
            <a:ext cx="70986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ko-KR" altLang="en-US" sz="1400" dirty="0"/>
              <a:t>트위터</a:t>
            </a:r>
            <a:r>
              <a:rPr lang="en-US" altLang="ko-KR" sz="1400" dirty="0"/>
              <a:t>, </a:t>
            </a:r>
            <a:r>
              <a:rPr lang="ko-KR" altLang="en-US" sz="1400" dirty="0"/>
              <a:t>페이스북 등 </a:t>
            </a:r>
            <a:r>
              <a:rPr lang="en-US" altLang="ko-KR" sz="1400" dirty="0"/>
              <a:t>SNS</a:t>
            </a:r>
            <a:r>
              <a:rPr lang="ko-KR" altLang="en-US" sz="1400" dirty="0"/>
              <a:t>의 급격한 확산</a:t>
            </a:r>
            <a:endParaRPr lang="en-US" altLang="ko-KR" sz="1400" dirty="0"/>
          </a:p>
          <a:p>
            <a:pPr marL="1200150" lvl="2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텍스트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등의 비정형 데이터 증가</a:t>
            </a:r>
            <a:endParaRPr lang="en-US" altLang="ko-KR" sz="1400" dirty="0"/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en-US" altLang="ko-KR" sz="1400" dirty="0"/>
              <a:t>IoT(Internet of Things) </a:t>
            </a:r>
            <a:r>
              <a:rPr lang="ko-KR" altLang="en-US" sz="1400" dirty="0"/>
              <a:t>및</a:t>
            </a:r>
            <a:r>
              <a:rPr lang="en-US" altLang="ko-KR" sz="1400" dirty="0"/>
              <a:t> M2M(Machine to Machine) </a:t>
            </a:r>
            <a:r>
              <a:rPr lang="ko-KR" altLang="en-US" sz="1400" dirty="0"/>
              <a:t>등 통신 기술의 발전 </a:t>
            </a:r>
            <a:endParaRPr lang="en-US" altLang="ko-KR" sz="1400" dirty="0"/>
          </a:p>
          <a:p>
            <a:pPr marL="1200150" lvl="2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기기 또는 사물들의  통신간 발생하는 데이터 증가</a:t>
            </a:r>
            <a:endParaRPr lang="en-US" altLang="ko-KR" sz="1400" dirty="0"/>
          </a:p>
          <a:p>
            <a:pPr marL="800100" lvl="1" indent="-342900">
              <a:lnSpc>
                <a:spcPts val="2400"/>
              </a:lnSpc>
              <a:buFont typeface="+mj-lt"/>
              <a:buAutoNum type="arabicPeriod"/>
            </a:pPr>
            <a:r>
              <a:rPr lang="ko-KR" altLang="en-US" sz="1400" dirty="0"/>
              <a:t>기업들의 사용자 데이터 추적 및 수집 행위 증가</a:t>
            </a:r>
            <a:endParaRPr lang="en-US" altLang="ko-KR" sz="1400" dirty="0"/>
          </a:p>
          <a:p>
            <a:pPr marL="1200150" lvl="2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온라인 상의 사용자 데이터 증가</a:t>
            </a:r>
            <a:r>
              <a:rPr lang="en-US" altLang="ko-KR" sz="1400" dirty="0"/>
              <a:t>(</a:t>
            </a:r>
            <a:r>
              <a:rPr lang="ko-KR" altLang="en-US" sz="1400" dirty="0"/>
              <a:t>사용자들의 성향 및 구매 패턴 파악</a:t>
            </a:r>
            <a:r>
              <a:rPr lang="en-US" altLang="ko-KR" sz="1400" dirty="0"/>
              <a:t>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898168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이란</a:t>
            </a:r>
            <a:r>
              <a:rPr lang="en-US" altLang="ko-KR" sz="3200" b="1" dirty="0"/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9EB99C-FD4B-43B2-AB5A-6A690BA2B1A5}"/>
              </a:ext>
            </a:extLst>
          </p:cNvPr>
          <p:cNvSpPr txBox="1"/>
          <p:nvPr/>
        </p:nvSpPr>
        <p:spPr>
          <a:xfrm>
            <a:off x="3483139" y="5989079"/>
            <a:ext cx="699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600" dirty="0"/>
              <a:t>“</a:t>
            </a:r>
            <a:r>
              <a:rPr lang="ko-KR" altLang="en-US" sz="1600" dirty="0" err="1"/>
              <a:t>데이터량의</a:t>
            </a:r>
            <a:r>
              <a:rPr lang="ko-KR" altLang="en-US" sz="1600" dirty="0"/>
              <a:t> 급격한 증가에 따른 </a:t>
            </a:r>
            <a:r>
              <a:rPr lang="ko-KR" altLang="en-US" sz="2000" b="1" dirty="0"/>
              <a:t>빅데이터</a:t>
            </a:r>
            <a:r>
              <a:rPr lang="ko-KR" altLang="en-US" sz="1600" dirty="0"/>
              <a:t> 시대 도래</a:t>
            </a:r>
            <a:r>
              <a:rPr lang="en-US" altLang="ko-KR" sz="1600" dirty="0"/>
              <a:t>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484270" y="2096962"/>
            <a:ext cx="769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통신 기술의 발전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커뮤니티 서비스 등장 등으로 인해 온라인 상의 데이터 폭증  </a:t>
            </a:r>
            <a:endParaRPr lang="en-US" altLang="ko-KR" sz="1400" dirty="0"/>
          </a:p>
        </p:txBody>
      </p:sp>
      <p:sp>
        <p:nvSpPr>
          <p:cNvPr id="12" name="설명선: 아래쪽 화살표 11">
            <a:extLst>
              <a:ext uri="{FF2B5EF4-FFF2-40B4-BE49-F238E27FC236}">
                <a16:creationId xmlns:a16="http://schemas.microsoft.com/office/drawing/2014/main" id="{EA9E7C6E-410E-4E66-903A-7606D4645431}"/>
              </a:ext>
            </a:extLst>
          </p:cNvPr>
          <p:cNvSpPr/>
          <p:nvPr/>
        </p:nvSpPr>
        <p:spPr>
          <a:xfrm>
            <a:off x="2905624" y="2808624"/>
            <a:ext cx="6482014" cy="3026100"/>
          </a:xfrm>
          <a:prstGeom prst="downArrowCallout">
            <a:avLst>
              <a:gd name="adj1" fmla="val 13867"/>
              <a:gd name="adj2" fmla="val 15458"/>
              <a:gd name="adj3" fmla="val 20229"/>
              <a:gd name="adj4" fmla="val 6497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64976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63" y="5909659"/>
            <a:ext cx="924054" cy="504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FBAA-6133-4058-8483-8B6443DFBB38}"/>
              </a:ext>
            </a:extLst>
          </p:cNvPr>
          <p:cNvSpPr txBox="1"/>
          <p:nvPr/>
        </p:nvSpPr>
        <p:spPr>
          <a:xfrm>
            <a:off x="291626" y="316784"/>
            <a:ext cx="3817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인제대학교 </a:t>
            </a:r>
            <a:r>
              <a:rPr lang="ko-KR" altLang="en-US" sz="1600" dirty="0" err="1">
                <a:solidFill>
                  <a:prstClr val="black"/>
                </a:solidFill>
              </a:rPr>
              <a:t>디지털항노화헬스케어</a:t>
            </a:r>
            <a:r>
              <a:rPr lang="ko-KR" altLang="en-US" sz="1600" dirty="0">
                <a:solidFill>
                  <a:prstClr val="black"/>
                </a:solidFill>
              </a:rPr>
              <a:t> 학과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46179-B5BC-4063-8948-6A1F52A2B1E5}"/>
              </a:ext>
            </a:extLst>
          </p:cNvPr>
          <p:cNvSpPr txBox="1"/>
          <p:nvPr/>
        </p:nvSpPr>
        <p:spPr>
          <a:xfrm>
            <a:off x="3281764" y="2551839"/>
            <a:ext cx="5628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/>
                </a:solidFill>
              </a:rPr>
              <a:t>1</a:t>
            </a:r>
            <a:r>
              <a:rPr lang="ko-KR" altLang="en-US" sz="4000" b="1" dirty="0">
                <a:solidFill>
                  <a:prstClr val="black"/>
                </a:solidFill>
              </a:rPr>
              <a:t>부 </a:t>
            </a:r>
            <a:r>
              <a:rPr lang="en-US" altLang="ko-KR" sz="4000" b="1" dirty="0">
                <a:solidFill>
                  <a:prstClr val="black"/>
                </a:solidFill>
              </a:rPr>
              <a:t>: R </a:t>
            </a:r>
            <a:r>
              <a:rPr lang="ko-KR" altLang="en-US" sz="4000" b="1" dirty="0">
                <a:solidFill>
                  <a:prstClr val="black"/>
                </a:solidFill>
              </a:rPr>
              <a:t>개발 환경 구축 </a:t>
            </a:r>
            <a:endParaRPr lang="en-US" altLang="ko-KR" sz="4000" b="1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/>
                </a:solidFill>
              </a:rPr>
              <a:t>[ R</a:t>
            </a:r>
            <a:r>
              <a:rPr lang="ko-KR" altLang="en-US" sz="3200" dirty="0">
                <a:solidFill>
                  <a:prstClr val="black"/>
                </a:solidFill>
              </a:rPr>
              <a:t> </a:t>
            </a:r>
            <a:r>
              <a:rPr lang="en-US" altLang="ko-KR" sz="3200" dirty="0">
                <a:solidFill>
                  <a:prstClr val="black"/>
                </a:solidFill>
              </a:rPr>
              <a:t>Language</a:t>
            </a:r>
            <a:r>
              <a:rPr lang="ko-KR" altLang="en-US" sz="3200" dirty="0">
                <a:solidFill>
                  <a:prstClr val="black"/>
                </a:solidFill>
              </a:rPr>
              <a:t> </a:t>
            </a:r>
            <a:r>
              <a:rPr lang="en-US" altLang="ko-KR" sz="3200" dirty="0">
                <a:solidFill>
                  <a:prstClr val="black"/>
                </a:solidFill>
              </a:rPr>
              <a:t>]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2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484270" y="2096962"/>
            <a:ext cx="853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빅데이터의 등장은 </a:t>
            </a:r>
            <a:r>
              <a:rPr lang="ko-KR" altLang="en-US" sz="1400" dirty="0" err="1"/>
              <a:t>데이터량의</a:t>
            </a:r>
            <a:r>
              <a:rPr lang="ko-KR" altLang="en-US" sz="1400" dirty="0"/>
              <a:t> 급증과 함께 데이터 유형의 다양화를 가져옴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텍스트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등의 비정형 데이터가 빅데이터의 약 </a:t>
            </a:r>
            <a:r>
              <a:rPr lang="en-US" altLang="ko-KR" sz="1400" dirty="0"/>
              <a:t>80% </a:t>
            </a:r>
            <a:r>
              <a:rPr lang="ko-KR" altLang="en-US" sz="1400" dirty="0"/>
              <a:t>이상의 비중을 가지고 있음</a:t>
            </a:r>
            <a:endParaRPr lang="en-US" altLang="ko-KR" sz="1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857A26-C872-4ED5-8CE9-FE032449C2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909648"/>
          <a:ext cx="7593263" cy="213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7774">
                  <a:extLst>
                    <a:ext uri="{9D8B030D-6E8A-4147-A177-3AD203B41FA5}">
                      <a16:colId xmlns:a16="http://schemas.microsoft.com/office/drawing/2014/main" val="3999340230"/>
                    </a:ext>
                  </a:extLst>
                </a:gridCol>
                <a:gridCol w="5085489">
                  <a:extLst>
                    <a:ext uri="{9D8B030D-6E8A-4147-A177-3AD203B41FA5}">
                      <a16:colId xmlns:a16="http://schemas.microsoft.com/office/drawing/2014/main" val="3451896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98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정형 데이터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(Structured Data)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고정된 필드에 저장된 데이터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400" dirty="0"/>
                        <a:t>관계형 데이터베이스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스프레드 시트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0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반정형 데이터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(Semi-Structured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고정된 필드에 저장되어 있지 않지만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태그나 마커 등을 통해 구분할 수 있는 데이터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400" dirty="0"/>
                        <a:t>XML,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HTML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01170"/>
                  </a:ext>
                </a:extLst>
              </a:tr>
              <a:tr h="263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비정형 데이터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(Unstructured Data)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고정된 필드에 저장되어 있지 않은 데이터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400" dirty="0"/>
                        <a:t>텍스트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영상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663973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3819D66-7CDC-4CEC-9E6D-D0D24B258672}"/>
              </a:ext>
            </a:extLst>
          </p:cNvPr>
          <p:cNvSpPr txBox="1"/>
          <p:nvPr/>
        </p:nvSpPr>
        <p:spPr>
          <a:xfrm>
            <a:off x="4570829" y="5048328"/>
            <a:ext cx="251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dirty="0"/>
              <a:t>&lt; </a:t>
            </a:r>
            <a:r>
              <a:rPr lang="ko-KR" altLang="en-US" sz="1400" dirty="0"/>
              <a:t>빅데이터의 데이터 유형 </a:t>
            </a:r>
            <a:r>
              <a:rPr lang="en-US" altLang="ko-KR" sz="1400" dirty="0"/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A60C8-D62A-431F-BF89-39D4D4149E61}"/>
              </a:ext>
            </a:extLst>
          </p:cNvPr>
          <p:cNvSpPr txBox="1"/>
          <p:nvPr/>
        </p:nvSpPr>
        <p:spPr>
          <a:xfrm>
            <a:off x="484269" y="5553239"/>
            <a:ext cx="10993857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비정형 데이터 중에서도 텍스트는 그 자체로는 </a:t>
            </a:r>
            <a:r>
              <a:rPr lang="ko-KR" altLang="en-US" sz="1400" dirty="0" err="1"/>
              <a:t>정보로서의</a:t>
            </a:r>
            <a:r>
              <a:rPr lang="ko-KR" altLang="en-US" sz="1400" dirty="0"/>
              <a:t> 역할을 제대로 할 수 없음</a:t>
            </a:r>
            <a:r>
              <a:rPr lang="en-US" altLang="ko-KR" sz="1400" dirty="0"/>
              <a:t>(</a:t>
            </a:r>
            <a:r>
              <a:rPr lang="ko-KR" altLang="en-US" sz="1400" dirty="0"/>
              <a:t>개인 일기</a:t>
            </a:r>
            <a:r>
              <a:rPr lang="en-US" altLang="ko-KR" sz="1400" dirty="0"/>
              <a:t>, SNS </a:t>
            </a:r>
            <a:r>
              <a:rPr lang="ko-KR" altLang="en-US" sz="1400" dirty="0"/>
              <a:t>게시물 등</a:t>
            </a:r>
            <a:r>
              <a:rPr lang="en-US" altLang="ko-KR" sz="1400" dirty="0"/>
              <a:t>)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따라서 텍스트</a:t>
            </a:r>
            <a:r>
              <a:rPr lang="en-US" altLang="ko-KR" sz="1400" dirty="0"/>
              <a:t>(Text)</a:t>
            </a:r>
            <a:r>
              <a:rPr lang="ko-KR" altLang="en-US" sz="1400" dirty="0"/>
              <a:t>로부터 정보를 찾아내는</a:t>
            </a:r>
            <a:r>
              <a:rPr lang="en-US" altLang="ko-KR" sz="1400" dirty="0"/>
              <a:t>(Mining) </a:t>
            </a:r>
            <a:r>
              <a:rPr lang="ko-KR" altLang="en-US" sz="1400" dirty="0"/>
              <a:t>기술을 통해 비정형 데이터인 텍스트를 정형 데이터의 형태로 가공 할 수 있음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F1BA3-9B29-4C36-884E-F9EA6CBCCA48}"/>
              </a:ext>
            </a:extLst>
          </p:cNvPr>
          <p:cNvSpPr txBox="1"/>
          <p:nvPr/>
        </p:nvSpPr>
        <p:spPr>
          <a:xfrm>
            <a:off x="400049" y="898168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이란</a:t>
            </a:r>
            <a:r>
              <a:rPr lang="en-US" altLang="ko-K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8714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42A5A-71BB-4C32-BBCA-F113A82DC87F}"/>
              </a:ext>
            </a:extLst>
          </p:cNvPr>
          <p:cNvSpPr txBox="1"/>
          <p:nvPr/>
        </p:nvSpPr>
        <p:spPr>
          <a:xfrm>
            <a:off x="484270" y="2096962"/>
            <a:ext cx="85394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비정형 데이터인 텍스트로부터 유용한 정보를 추출 및 가공하는 기술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수학적 알고리즘에 기초하여 텍스트 수집</a:t>
            </a:r>
            <a:r>
              <a:rPr lang="en-US" altLang="ko-KR" sz="1400" dirty="0"/>
              <a:t>, </a:t>
            </a:r>
            <a:r>
              <a:rPr lang="ko-KR" altLang="en-US" sz="1400" dirty="0"/>
              <a:t>처리</a:t>
            </a:r>
            <a:r>
              <a:rPr lang="en-US" altLang="ko-KR" sz="1400" dirty="0"/>
              <a:t>, </a:t>
            </a:r>
            <a:r>
              <a:rPr lang="ko-KR" altLang="en-US" sz="1400" dirty="0"/>
              <a:t>분석</a:t>
            </a:r>
            <a:r>
              <a:rPr lang="en-US" altLang="ko-KR" sz="1400" dirty="0"/>
              <a:t>, </a:t>
            </a:r>
            <a:r>
              <a:rPr lang="ko-KR" altLang="en-US" sz="1400" dirty="0"/>
              <a:t>요약 등 수행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텍스트의 주제 및 종류에 따라 다양한 기술로 응용됨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Spam Filtering – </a:t>
            </a:r>
            <a:r>
              <a:rPr lang="ko-KR" altLang="en-US" sz="1400" dirty="0"/>
              <a:t>스팸 메일의 특징을 찾아내어 걸러내는 기술 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Text</a:t>
            </a:r>
            <a:r>
              <a:rPr lang="ko-KR" altLang="en-US" sz="1400" dirty="0"/>
              <a:t> </a:t>
            </a:r>
            <a:r>
              <a:rPr lang="en-US" altLang="ko-KR" sz="1400" dirty="0"/>
              <a:t>Categorization – </a:t>
            </a:r>
            <a:r>
              <a:rPr lang="ko-KR" altLang="en-US" sz="1400" dirty="0"/>
              <a:t>문서가 어떤 범주에 속하는지 분류하는 기술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Sentiment Analysis – </a:t>
            </a:r>
            <a:r>
              <a:rPr lang="ko-KR" altLang="en-US" sz="1400" dirty="0"/>
              <a:t>사람들의 감정</a:t>
            </a:r>
            <a:r>
              <a:rPr lang="en-US" altLang="ko-KR" sz="1400" dirty="0"/>
              <a:t>, </a:t>
            </a:r>
            <a:r>
              <a:rPr lang="ko-KR" altLang="en-US" sz="1400" dirty="0"/>
              <a:t>의견</a:t>
            </a:r>
            <a:r>
              <a:rPr lang="en-US" altLang="ko-KR" sz="1400" dirty="0"/>
              <a:t>, </a:t>
            </a:r>
            <a:r>
              <a:rPr lang="ko-KR" altLang="en-US" sz="1400" dirty="0"/>
              <a:t>성향 등을 분석하는 기술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063CEC-97DE-4C5D-966E-837BAECC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48" y="4588220"/>
            <a:ext cx="667619" cy="42027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9844B-108F-4E50-86FD-457FD0871221}"/>
              </a:ext>
            </a:extLst>
          </p:cNvPr>
          <p:cNvSpPr/>
          <p:nvPr/>
        </p:nvSpPr>
        <p:spPr>
          <a:xfrm>
            <a:off x="1956153" y="5297546"/>
            <a:ext cx="1403411" cy="3765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FILTER</a:t>
            </a:r>
            <a:endParaRPr lang="ko-KR" altLang="en-US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DDFA76-67D7-435E-B7F9-E575B983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153" y="5963186"/>
            <a:ext cx="667619" cy="4202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CC36B86-404B-474F-93F4-6DF28186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475" y="5958712"/>
            <a:ext cx="667619" cy="420278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2B3717CE-41C5-4A59-85B7-B903B4BE780B}"/>
              </a:ext>
            </a:extLst>
          </p:cNvPr>
          <p:cNvSpPr/>
          <p:nvPr/>
        </p:nvSpPr>
        <p:spPr>
          <a:xfrm>
            <a:off x="2202038" y="5727360"/>
            <a:ext cx="175847" cy="182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9C25064-FE03-4C47-957A-27E5450DF6A3}"/>
              </a:ext>
            </a:extLst>
          </p:cNvPr>
          <p:cNvSpPr/>
          <p:nvPr/>
        </p:nvSpPr>
        <p:spPr>
          <a:xfrm>
            <a:off x="2947430" y="5727360"/>
            <a:ext cx="181708" cy="182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659DB0D9-2FE4-44F7-8F58-F6DB3D0DF1A5}"/>
              </a:ext>
            </a:extLst>
          </p:cNvPr>
          <p:cNvSpPr/>
          <p:nvPr/>
        </p:nvSpPr>
        <p:spPr>
          <a:xfrm>
            <a:off x="2567004" y="5061720"/>
            <a:ext cx="181708" cy="182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news iconì ëí ì´ë¯¸ì§ ê²ìê²°ê³¼">
            <a:extLst>
              <a:ext uri="{FF2B5EF4-FFF2-40B4-BE49-F238E27FC236}">
                <a16:creationId xmlns:a16="http://schemas.microsoft.com/office/drawing/2014/main" id="{E873A52A-F43A-40AD-9A42-50CEEA31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36" y="49658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C39CA0-FCF1-412A-A6AD-83F6393A66E1}"/>
              </a:ext>
            </a:extLst>
          </p:cNvPr>
          <p:cNvSpPr txBox="1"/>
          <p:nvPr/>
        </p:nvSpPr>
        <p:spPr>
          <a:xfrm>
            <a:off x="6138858" y="4588220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정 치</a:t>
            </a:r>
            <a:endParaRPr lang="en-US" altLang="ko-KR" b="1" dirty="0"/>
          </a:p>
          <a:p>
            <a:pPr algn="ctr"/>
            <a:r>
              <a:rPr lang="ko-KR" altLang="en-US" b="1" dirty="0"/>
              <a:t>경 제</a:t>
            </a:r>
            <a:endParaRPr lang="en-US" altLang="ko-KR" b="1" dirty="0"/>
          </a:p>
          <a:p>
            <a:pPr algn="ctr"/>
            <a:r>
              <a:rPr lang="ko-KR" altLang="en-US" b="1" dirty="0"/>
              <a:t>사 회</a:t>
            </a:r>
            <a:endParaRPr lang="en-US" altLang="ko-KR" b="1" dirty="0"/>
          </a:p>
          <a:p>
            <a:pPr algn="ctr"/>
            <a:r>
              <a:rPr lang="ko-KR" altLang="en-US" b="1" dirty="0"/>
              <a:t>연 예</a:t>
            </a:r>
          </a:p>
          <a:p>
            <a:pPr algn="ctr"/>
            <a:r>
              <a:rPr lang="ko-KR" altLang="en-US" b="1" dirty="0"/>
              <a:t>스포츠</a:t>
            </a:r>
            <a:endParaRPr lang="en-US" altLang="ko-KR" b="1" dirty="0"/>
          </a:p>
          <a:p>
            <a:pPr algn="ctr"/>
            <a:r>
              <a:rPr lang="en-US" altLang="ko-KR" b="1" dirty="0"/>
              <a:t>I T</a:t>
            </a:r>
            <a:endParaRPr lang="ko-KR" altLang="en-US" b="1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772828A-D3FC-4E85-9424-488DD884B49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390536" y="4765269"/>
            <a:ext cx="776740" cy="61966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E992273-14A8-4B27-A81E-78E096B6C02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390536" y="5057134"/>
            <a:ext cx="776740" cy="3277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998346D-F060-439E-A612-7CE85838072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390536" y="5325942"/>
            <a:ext cx="776740" cy="5899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4EB0B16-D769-44E5-8D34-9C5A6AA7953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390536" y="5384932"/>
            <a:ext cx="776740" cy="4789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979DC23-8396-42E4-8D5B-5C2C99CACF9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390536" y="5384932"/>
            <a:ext cx="776740" cy="7518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C4DA11-4078-4316-AFE6-8B8097352C2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390536" y="5384932"/>
            <a:ext cx="776740" cy="22313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AC24C2-4293-4E38-96C8-8AA4DE48C1BF}"/>
              </a:ext>
            </a:extLst>
          </p:cNvPr>
          <p:cNvSpPr txBox="1"/>
          <p:nvPr/>
        </p:nvSpPr>
        <p:spPr>
          <a:xfrm>
            <a:off x="2359950" y="480518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E-MAIL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0A37FE-5097-4BD2-B156-D321DCF61B8B}"/>
              </a:ext>
            </a:extLst>
          </p:cNvPr>
          <p:cNvSpPr txBox="1"/>
          <p:nvPr/>
        </p:nvSpPr>
        <p:spPr>
          <a:xfrm>
            <a:off x="1997617" y="618667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INBOX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680E3-79B5-4BBC-9BF2-AC3B1AEDD624}"/>
              </a:ext>
            </a:extLst>
          </p:cNvPr>
          <p:cNvSpPr txBox="1"/>
          <p:nvPr/>
        </p:nvSpPr>
        <p:spPr>
          <a:xfrm>
            <a:off x="2774504" y="6174196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SPAM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31" name="Picture 16" descr="review iconì ëí ì´ë¯¸ì§ ê²ìê²°ê³¼">
            <a:extLst>
              <a:ext uri="{FF2B5EF4-FFF2-40B4-BE49-F238E27FC236}">
                <a16:creationId xmlns:a16="http://schemas.microsoft.com/office/drawing/2014/main" id="{D8904AE9-2167-4805-BAD0-5BDD06DA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67" y="4623442"/>
            <a:ext cx="965225" cy="87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E940B6-A31F-4EB8-B714-61EFEE0C11CF}"/>
              </a:ext>
            </a:extLst>
          </p:cNvPr>
          <p:cNvSpPr txBox="1"/>
          <p:nvPr/>
        </p:nvSpPr>
        <p:spPr>
          <a:xfrm>
            <a:off x="8767513" y="4691647"/>
            <a:ext cx="79136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REVIEW</a:t>
            </a:r>
            <a:endParaRPr lang="ko-KR" altLang="en-US" sz="11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E579480-7647-4A53-9B55-975222995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82" t="11890" r="66820" b="9719"/>
          <a:stretch/>
        </p:blipFill>
        <p:spPr>
          <a:xfrm>
            <a:off x="8037034" y="5812445"/>
            <a:ext cx="656237" cy="64961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7FF966C-6B66-49ED-8DE7-185A9E0B6C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40" t="11096" r="36619" b="8975"/>
          <a:stretch/>
        </p:blipFill>
        <p:spPr>
          <a:xfrm>
            <a:off x="8837743" y="5812446"/>
            <a:ext cx="662354" cy="66235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56303F1-9BA5-4417-A7F4-135D3EF1B0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22" t="9913" r="6301" b="11572"/>
          <a:stretch/>
        </p:blipFill>
        <p:spPr>
          <a:xfrm>
            <a:off x="9661357" y="5811425"/>
            <a:ext cx="653179" cy="650631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9528E43-C051-4B2A-A0F2-536053E592E5}"/>
              </a:ext>
            </a:extLst>
          </p:cNvPr>
          <p:cNvCxnSpPr>
            <a:cxnSpLocks/>
            <a:stCxn id="31" idx="1"/>
            <a:endCxn id="33" idx="0"/>
          </p:cNvCxnSpPr>
          <p:nvPr/>
        </p:nvCxnSpPr>
        <p:spPr>
          <a:xfrm rot="10800000" flipV="1">
            <a:off x="8365153" y="5061719"/>
            <a:ext cx="324214" cy="750725"/>
          </a:xfrm>
          <a:prstGeom prst="bentConnector2">
            <a:avLst/>
          </a:prstGeom>
          <a:ln w="19050">
            <a:solidFill>
              <a:srgbClr val="56CB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54F6DEA-D11D-43C2-A3F7-0D7EE0C47ED9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5400000">
            <a:off x="9014226" y="5654691"/>
            <a:ext cx="312449" cy="3060"/>
          </a:xfrm>
          <a:prstGeom prst="bentConnector3">
            <a:avLst/>
          </a:prstGeom>
          <a:ln w="19050">
            <a:solidFill>
              <a:srgbClr val="F2CB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6AFDD76E-A3E4-4D70-9CBE-B2F60D217153}"/>
              </a:ext>
            </a:extLst>
          </p:cNvPr>
          <p:cNvCxnSpPr>
            <a:cxnSpLocks/>
            <a:stCxn id="31" idx="3"/>
            <a:endCxn id="35" idx="0"/>
          </p:cNvCxnSpPr>
          <p:nvPr/>
        </p:nvCxnSpPr>
        <p:spPr>
          <a:xfrm>
            <a:off x="9654592" y="5061720"/>
            <a:ext cx="333355" cy="749705"/>
          </a:xfrm>
          <a:prstGeom prst="bentConnector2">
            <a:avLst/>
          </a:prstGeom>
          <a:ln w="19050">
            <a:solidFill>
              <a:srgbClr val="EB57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4ECEF7-8C3A-4D58-B965-06D94501E4F6}"/>
              </a:ext>
            </a:extLst>
          </p:cNvPr>
          <p:cNvSpPr/>
          <p:nvPr/>
        </p:nvSpPr>
        <p:spPr>
          <a:xfrm>
            <a:off x="1560922" y="4076366"/>
            <a:ext cx="21938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Spam Filtering ]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457D9F-D58E-4F9D-80B1-EBB84B1255E5}"/>
              </a:ext>
            </a:extLst>
          </p:cNvPr>
          <p:cNvSpPr/>
          <p:nvPr/>
        </p:nvSpPr>
        <p:spPr>
          <a:xfrm>
            <a:off x="4453621" y="4078962"/>
            <a:ext cx="27508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Text Categorization ]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D2B758-BF02-4994-BE1A-F2DAAACCD233}"/>
              </a:ext>
            </a:extLst>
          </p:cNvPr>
          <p:cNvSpPr/>
          <p:nvPr/>
        </p:nvSpPr>
        <p:spPr>
          <a:xfrm>
            <a:off x="7812619" y="4076366"/>
            <a:ext cx="271260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Sentiment Analysis ]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B59CFF-4F17-49E0-A102-0734520CE312}"/>
              </a:ext>
            </a:extLst>
          </p:cNvPr>
          <p:cNvSpPr/>
          <p:nvPr/>
        </p:nvSpPr>
        <p:spPr>
          <a:xfrm>
            <a:off x="1560922" y="4076366"/>
            <a:ext cx="2193870" cy="41557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28D76C-06FA-4568-98AE-4B791A877D08}"/>
              </a:ext>
            </a:extLst>
          </p:cNvPr>
          <p:cNvSpPr/>
          <p:nvPr/>
        </p:nvSpPr>
        <p:spPr>
          <a:xfrm>
            <a:off x="1560922" y="4491937"/>
            <a:ext cx="2193870" cy="20219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71BDFC-C8A0-4204-8F58-81BCEF260EFC}"/>
              </a:ext>
            </a:extLst>
          </p:cNvPr>
          <p:cNvSpPr/>
          <p:nvPr/>
        </p:nvSpPr>
        <p:spPr>
          <a:xfrm>
            <a:off x="4493515" y="4076366"/>
            <a:ext cx="2653835" cy="41557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383F5C-F0B9-40F8-87A8-F9D87F7F63F9}"/>
              </a:ext>
            </a:extLst>
          </p:cNvPr>
          <p:cNvSpPr/>
          <p:nvPr/>
        </p:nvSpPr>
        <p:spPr>
          <a:xfrm>
            <a:off x="4493515" y="4491937"/>
            <a:ext cx="2653835" cy="20219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F089BB2-5AD5-4B7F-9A37-D7A5D522FDE7}"/>
              </a:ext>
            </a:extLst>
          </p:cNvPr>
          <p:cNvSpPr/>
          <p:nvPr/>
        </p:nvSpPr>
        <p:spPr>
          <a:xfrm>
            <a:off x="7836277" y="4076366"/>
            <a:ext cx="2653835" cy="41557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DDBE4-B64B-4F7A-AE18-5F553470AF69}"/>
              </a:ext>
            </a:extLst>
          </p:cNvPr>
          <p:cNvSpPr/>
          <p:nvPr/>
        </p:nvSpPr>
        <p:spPr>
          <a:xfrm>
            <a:off x="7836277" y="4491937"/>
            <a:ext cx="2653835" cy="20219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135B15-E38C-497A-986F-3E4CB2C2B0E7}"/>
              </a:ext>
            </a:extLst>
          </p:cNvPr>
          <p:cNvSpPr txBox="1"/>
          <p:nvPr/>
        </p:nvSpPr>
        <p:spPr>
          <a:xfrm>
            <a:off x="400049" y="898168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이란</a:t>
            </a:r>
            <a:r>
              <a:rPr lang="en-US" altLang="ko-K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114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다이어그램 54">
            <a:extLst>
              <a:ext uri="{FF2B5EF4-FFF2-40B4-BE49-F238E27FC236}">
                <a16:creationId xmlns:a16="http://schemas.microsoft.com/office/drawing/2014/main" id="{31D5CAB1-9025-4AD8-9F47-19EFAA5628F5}"/>
              </a:ext>
            </a:extLst>
          </p:cNvPr>
          <p:cNvGraphicFramePr/>
          <p:nvPr/>
        </p:nvGraphicFramePr>
        <p:xfrm>
          <a:off x="423619" y="-470018"/>
          <a:ext cx="11344763" cy="6845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42A5A-71BB-4C32-BBCA-F113A82DC87F}"/>
              </a:ext>
            </a:extLst>
          </p:cNvPr>
          <p:cNvSpPr txBox="1"/>
          <p:nvPr/>
        </p:nvSpPr>
        <p:spPr>
          <a:xfrm>
            <a:off x="441129" y="3438936"/>
            <a:ext cx="1960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050" dirty="0"/>
              <a:t>텍스트 마이닝에 필요한 </a:t>
            </a:r>
            <a:endParaRPr lang="en-US" altLang="ko-KR" sz="1050" dirty="0"/>
          </a:p>
          <a:p>
            <a:pPr algn="ctr">
              <a:lnSpc>
                <a:spcPts val="2400"/>
              </a:lnSpc>
            </a:pPr>
            <a:r>
              <a:rPr lang="ko-KR" altLang="en-US" sz="1050" dirty="0"/>
              <a:t>텍스트를 수집하는 단계</a:t>
            </a: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050" dirty="0"/>
              <a:t>웹 </a:t>
            </a:r>
            <a:r>
              <a:rPr lang="ko-KR" altLang="en-US" sz="1050" dirty="0" err="1"/>
              <a:t>크롤링</a:t>
            </a:r>
            <a:r>
              <a:rPr lang="ko-KR" altLang="en-US" sz="1050" dirty="0"/>
              <a:t>             </a:t>
            </a:r>
            <a:r>
              <a:rPr lang="en-US" altLang="ko-KR" sz="1050" dirty="0"/>
              <a:t>(Web-Crawling)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050" dirty="0"/>
              <a:t>SNS </a:t>
            </a:r>
            <a:r>
              <a:rPr lang="ko-KR" altLang="en-US" sz="1050" dirty="0" err="1"/>
              <a:t>크롤링</a:t>
            </a:r>
            <a:r>
              <a:rPr lang="en-US" altLang="ko-KR" sz="1050" dirty="0"/>
              <a:t>           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050" dirty="0"/>
              <a:t>블로그 </a:t>
            </a:r>
            <a:r>
              <a:rPr lang="ko-KR" altLang="en-US" sz="1050" dirty="0" err="1"/>
              <a:t>크롤링</a:t>
            </a: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914077-4859-4E44-B772-B2C365B9A478}"/>
              </a:ext>
            </a:extLst>
          </p:cNvPr>
          <p:cNvSpPr txBox="1"/>
          <p:nvPr/>
        </p:nvSpPr>
        <p:spPr>
          <a:xfrm>
            <a:off x="4696414" y="5749436"/>
            <a:ext cx="251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dirty="0"/>
              <a:t>&lt; </a:t>
            </a:r>
            <a:r>
              <a:rPr lang="ko-KR" altLang="en-US" sz="1400" dirty="0"/>
              <a:t>텍스트 마이닝 프로세스 </a:t>
            </a:r>
            <a:r>
              <a:rPr lang="en-US" altLang="ko-KR" sz="1400" dirty="0"/>
              <a:t>&gt;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D3482A-E6AB-4775-97ED-5F106EB02069}"/>
              </a:ext>
            </a:extLst>
          </p:cNvPr>
          <p:cNvSpPr txBox="1"/>
          <p:nvPr/>
        </p:nvSpPr>
        <p:spPr>
          <a:xfrm>
            <a:off x="2673162" y="3438936"/>
            <a:ext cx="19602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050" dirty="0"/>
              <a:t>텍스트 마이닝을 효율적으로 하기 위한 </a:t>
            </a:r>
            <a:r>
              <a:rPr lang="ko-KR" altLang="en-US" sz="1050" dirty="0" err="1"/>
              <a:t>전처리</a:t>
            </a:r>
            <a:r>
              <a:rPr lang="ko-KR" altLang="en-US" sz="1050" dirty="0"/>
              <a:t> 단계</a:t>
            </a:r>
            <a:endParaRPr lang="en-US" altLang="ko-KR" sz="1050" dirty="0"/>
          </a:p>
          <a:p>
            <a:pPr algn="ctr">
              <a:lnSpc>
                <a:spcPts val="2400"/>
              </a:lnSpc>
            </a:pP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050" dirty="0"/>
              <a:t>형태소 분석</a:t>
            </a: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050" dirty="0" err="1"/>
              <a:t>불용어</a:t>
            </a:r>
            <a:r>
              <a:rPr lang="ko-KR" altLang="en-US" sz="1050" dirty="0"/>
              <a:t> 제거              </a:t>
            </a:r>
            <a:r>
              <a:rPr lang="en-US" altLang="ko-KR" sz="1050" dirty="0"/>
              <a:t>(</a:t>
            </a:r>
            <a:r>
              <a:rPr lang="ko-KR" altLang="en-US" sz="1050" dirty="0"/>
              <a:t>특수문자</a:t>
            </a:r>
            <a:r>
              <a:rPr lang="en-US" altLang="ko-KR" sz="1050" dirty="0"/>
              <a:t>, </a:t>
            </a:r>
            <a:r>
              <a:rPr lang="ko-KR" altLang="en-US" sz="1050" dirty="0"/>
              <a:t>영문</a:t>
            </a:r>
            <a:r>
              <a:rPr lang="en-US" altLang="ko-KR" sz="1050" dirty="0"/>
              <a:t>, </a:t>
            </a:r>
            <a:r>
              <a:rPr lang="ko-KR" altLang="en-US" sz="1050" dirty="0"/>
              <a:t>숫자 등</a:t>
            </a:r>
            <a:r>
              <a:rPr lang="en-US" altLang="ko-KR" sz="1050" dirty="0"/>
              <a:t>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050" dirty="0"/>
              <a:t>Stemming</a:t>
            </a:r>
            <a:r>
              <a:rPr lang="ko-KR" altLang="en-US" sz="1050" dirty="0"/>
              <a:t> </a:t>
            </a:r>
            <a:r>
              <a:rPr lang="en-US" altLang="ko-KR" sz="1050" dirty="0"/>
              <a:t>Algorithm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05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62940F-8ED6-4783-8846-C7B1CB790A31}"/>
              </a:ext>
            </a:extLst>
          </p:cNvPr>
          <p:cNvSpPr txBox="1"/>
          <p:nvPr/>
        </p:nvSpPr>
        <p:spPr>
          <a:xfrm>
            <a:off x="4887685" y="3438936"/>
            <a:ext cx="1960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050" dirty="0"/>
              <a:t>텍스트를</a:t>
            </a:r>
            <a:r>
              <a:rPr lang="en-US" altLang="ko-KR" sz="1050" dirty="0"/>
              <a:t> </a:t>
            </a:r>
            <a:r>
              <a:rPr lang="ko-KR" altLang="en-US" sz="1050" dirty="0"/>
              <a:t>데이터의 형태로 </a:t>
            </a:r>
            <a:endParaRPr lang="en-US" altLang="ko-KR" sz="1050" dirty="0"/>
          </a:p>
          <a:p>
            <a:pPr algn="ctr">
              <a:lnSpc>
                <a:spcPts val="2400"/>
              </a:lnSpc>
            </a:pPr>
            <a:r>
              <a:rPr lang="ko-KR" altLang="en-US" sz="1050" dirty="0"/>
              <a:t>만들기 위한 단계</a:t>
            </a:r>
            <a:endParaRPr lang="en-US" altLang="ko-KR" sz="1050" dirty="0"/>
          </a:p>
          <a:p>
            <a:pPr algn="ctr">
              <a:lnSpc>
                <a:spcPts val="2400"/>
              </a:lnSpc>
            </a:pP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050" dirty="0"/>
              <a:t>Bag</a:t>
            </a:r>
            <a:r>
              <a:rPr lang="ko-KR" altLang="en-US" sz="1050" dirty="0"/>
              <a:t> </a:t>
            </a:r>
            <a:r>
              <a:rPr lang="en-US" altLang="ko-KR" sz="1050" dirty="0"/>
              <a:t>of</a:t>
            </a:r>
            <a:r>
              <a:rPr lang="ko-KR" altLang="en-US" sz="1050" dirty="0"/>
              <a:t> </a:t>
            </a:r>
            <a:r>
              <a:rPr lang="en-US" altLang="ko-KR" sz="1050" dirty="0"/>
              <a:t>Words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050" dirty="0"/>
              <a:t>문서 단어 행렬</a:t>
            </a:r>
            <a:r>
              <a:rPr lang="en-US" altLang="ko-KR" sz="1050" dirty="0"/>
              <a:t>(Document Term Matrix)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9D115B-1377-426E-9323-054C65F16190}"/>
              </a:ext>
            </a:extLst>
          </p:cNvPr>
          <p:cNvSpPr txBox="1"/>
          <p:nvPr/>
        </p:nvSpPr>
        <p:spPr>
          <a:xfrm>
            <a:off x="7102208" y="3438936"/>
            <a:ext cx="1960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050" dirty="0"/>
              <a:t>텍스트로부터</a:t>
            </a:r>
            <a:endParaRPr lang="en-US" altLang="ko-KR" sz="1050" dirty="0"/>
          </a:p>
          <a:p>
            <a:pPr algn="ctr">
              <a:lnSpc>
                <a:spcPts val="2400"/>
              </a:lnSpc>
            </a:pPr>
            <a:r>
              <a:rPr lang="en-US" altLang="ko-KR" sz="1050" dirty="0"/>
              <a:t> </a:t>
            </a:r>
            <a:r>
              <a:rPr lang="ko-KR" altLang="en-US" sz="1050" dirty="0"/>
              <a:t>특징들을 선택하는 단계</a:t>
            </a:r>
            <a:endParaRPr lang="en-US" altLang="ko-KR" sz="1050" dirty="0"/>
          </a:p>
          <a:p>
            <a:pPr algn="ctr">
              <a:lnSpc>
                <a:spcPts val="2400"/>
              </a:lnSpc>
            </a:pP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050" dirty="0"/>
              <a:t>불린 빈도</a:t>
            </a: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050" dirty="0"/>
              <a:t>단어 빈도</a:t>
            </a: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050" dirty="0"/>
              <a:t>TF-IDF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9B77D7-03A2-414A-A5F5-E97DB56978D3}"/>
              </a:ext>
            </a:extLst>
          </p:cNvPr>
          <p:cNvSpPr txBox="1"/>
          <p:nvPr/>
        </p:nvSpPr>
        <p:spPr>
          <a:xfrm>
            <a:off x="9316731" y="3429002"/>
            <a:ext cx="19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050" dirty="0"/>
              <a:t>선택한 특징을 기준으로 분석하여 정보를 추출하는 단계</a:t>
            </a:r>
            <a:endParaRPr lang="en-US" altLang="ko-KR" sz="1050" dirty="0"/>
          </a:p>
          <a:p>
            <a:pPr algn="ctr">
              <a:lnSpc>
                <a:spcPts val="2400"/>
              </a:lnSpc>
            </a:pPr>
            <a:endParaRPr lang="en-US" altLang="ko-KR" sz="105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050" dirty="0"/>
              <a:t>문서 분류</a:t>
            </a:r>
            <a:r>
              <a:rPr lang="en-US" altLang="ko-KR" sz="1050" dirty="0"/>
              <a:t>(Classification)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050" dirty="0"/>
              <a:t>문서 군집</a:t>
            </a:r>
            <a:r>
              <a:rPr lang="en-US" altLang="ko-KR" sz="1050" dirty="0"/>
              <a:t>(Clustering)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E6EC25BD-D042-4D55-9272-CA764E183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129" y="2255079"/>
            <a:ext cx="11359662" cy="3355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84A115D-2060-4780-A3C4-C919D943D700}"/>
              </a:ext>
            </a:extLst>
          </p:cNvPr>
          <p:cNvSpPr txBox="1"/>
          <p:nvPr/>
        </p:nvSpPr>
        <p:spPr>
          <a:xfrm>
            <a:off x="400049" y="898168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이란</a:t>
            </a:r>
            <a:r>
              <a:rPr lang="en-US" altLang="ko-K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0619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5" name="_x531369440" descr="EMB0000607439f9">
            <a:extLst>
              <a:ext uri="{FF2B5EF4-FFF2-40B4-BE49-F238E27FC236}">
                <a16:creationId xmlns:a16="http://schemas.microsoft.com/office/drawing/2014/main" id="{7AC19DE7-C663-4417-90C4-742C9AAF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862" y="2884594"/>
            <a:ext cx="4422775" cy="2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3ECEB9-9030-4627-A95D-914557685224}"/>
              </a:ext>
            </a:extLst>
          </p:cNvPr>
          <p:cNvSpPr txBox="1"/>
          <p:nvPr/>
        </p:nvSpPr>
        <p:spPr>
          <a:xfrm>
            <a:off x="496302" y="1940552"/>
            <a:ext cx="5775853" cy="528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Stemming Algorithm</a:t>
            </a:r>
            <a:r>
              <a:rPr lang="ko-KR" altLang="en-US" sz="1400" dirty="0"/>
              <a:t>은 단어의 어간</a:t>
            </a:r>
            <a:r>
              <a:rPr lang="en-US" altLang="ko-KR" sz="1400" dirty="0"/>
              <a:t>(Stem)</a:t>
            </a:r>
            <a:r>
              <a:rPr lang="ko-KR" altLang="en-US" sz="1400" dirty="0"/>
              <a:t>을 분리해내는 과정으로 효율적인 텍스트 마이닝을 위한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과정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어간은 한 단어가 여러 형태로 변화할 때</a:t>
            </a:r>
            <a:r>
              <a:rPr lang="en-US" altLang="ko-KR" sz="1400" dirty="0"/>
              <a:t>, </a:t>
            </a:r>
            <a:r>
              <a:rPr lang="ko-KR" altLang="en-US" sz="1400" dirty="0"/>
              <a:t>변화하지 않는 부분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동일한 어간을 가진 단어들은 보통 의미가 같거나 유사하기 때문에 동의어로 판단해도 큰 문제가 없음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하지만 컴퓨터는 이를 동의어로 인식하지 못하고 각각의 단어로 인식하기 때문에 처리해야 할 단어의 양이 </a:t>
            </a:r>
            <a:r>
              <a:rPr lang="ko-KR" altLang="en-US" sz="1400" dirty="0" err="1"/>
              <a:t>많아짐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따라서 </a:t>
            </a:r>
            <a:r>
              <a:rPr lang="en-US" altLang="ko-KR" sz="1400" dirty="0"/>
              <a:t>Stemming Algorithm</a:t>
            </a:r>
            <a:r>
              <a:rPr lang="ko-KR" altLang="en-US" sz="1400" dirty="0"/>
              <a:t>을 적용하면 동일한 어간을 가진 단어들의 어간을 추출하여 동의어로 취급할 수 있기 때문에 </a:t>
            </a:r>
            <a:r>
              <a:rPr lang="ko-KR" altLang="en-US" sz="1400" dirty="0" err="1"/>
              <a:t>처리단어량이</a:t>
            </a:r>
            <a:r>
              <a:rPr lang="ko-KR" altLang="en-US" sz="1400" dirty="0"/>
              <a:t> 줄어들어 효율적으로 마이닝을 수행할 수 있음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0B49D-E6E7-4893-902F-CDECC4CBDAC9}"/>
              </a:ext>
            </a:extLst>
          </p:cNvPr>
          <p:cNvSpPr txBox="1"/>
          <p:nvPr/>
        </p:nvSpPr>
        <p:spPr>
          <a:xfrm>
            <a:off x="8533201" y="4937232"/>
            <a:ext cx="2515604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dirty="0"/>
              <a:t>&lt; Stemming</a:t>
            </a:r>
            <a:r>
              <a:rPr lang="ko-KR" altLang="en-US" sz="1400" dirty="0"/>
              <a:t>의 예 </a:t>
            </a:r>
            <a:r>
              <a:rPr lang="en-US" altLang="ko-KR" sz="1400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8DCF4-06D6-475B-8381-82032FC8E104}"/>
              </a:ext>
            </a:extLst>
          </p:cNvPr>
          <p:cNvSpPr txBox="1"/>
          <p:nvPr/>
        </p:nvSpPr>
        <p:spPr>
          <a:xfrm>
            <a:off x="400049" y="715775"/>
            <a:ext cx="46579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기초</a:t>
            </a:r>
            <a:endParaRPr lang="en-US" altLang="ko-KR" sz="3200" b="1" dirty="0"/>
          </a:p>
          <a:p>
            <a:r>
              <a:rPr lang="en-US" altLang="ko-KR" sz="2000" dirty="0"/>
              <a:t>- Stemming</a:t>
            </a:r>
            <a:r>
              <a:rPr lang="ko-KR" altLang="en-US" sz="2000" dirty="0"/>
              <a:t> </a:t>
            </a:r>
            <a:r>
              <a:rPr lang="en-US" altLang="ko-KR" sz="2000" dirty="0"/>
              <a:t>Algorithm</a:t>
            </a:r>
            <a:r>
              <a:rPr lang="ko-KR" altLang="en-US" sz="2000" dirty="0"/>
              <a:t> </a:t>
            </a:r>
            <a:r>
              <a:rPr lang="en-US" altLang="ko-KR" sz="2000" dirty="0"/>
              <a:t>(Preprocessing)</a:t>
            </a:r>
          </a:p>
        </p:txBody>
      </p:sp>
    </p:spTree>
    <p:extLst>
      <p:ext uri="{BB962C8B-B14F-4D97-AF65-F5344CB8AC3E}">
        <p14:creationId xmlns:p14="http://schemas.microsoft.com/office/powerpoint/2010/main" val="1925197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400050" y="1780648"/>
            <a:ext cx="5584582" cy="405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문서 단어 행렬</a:t>
            </a:r>
            <a:r>
              <a:rPr lang="en-US" altLang="ko-KR" sz="1400" dirty="0"/>
              <a:t>(Document Term Matrix, DTM)</a:t>
            </a:r>
            <a:r>
              <a:rPr lang="ko-KR" altLang="en-US" sz="1400" dirty="0"/>
              <a:t>은 텍스트를 행렬의 형태로 표현함으로써 텍스트를 데이터로 다루기 위한 방법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행렬의 행</a:t>
            </a:r>
            <a:r>
              <a:rPr lang="en-US" altLang="ko-KR" sz="1400" dirty="0"/>
              <a:t>(Row)</a:t>
            </a:r>
            <a:r>
              <a:rPr lang="ko-KR" altLang="en-US" sz="1400" dirty="0"/>
              <a:t>은 모든 문서</a:t>
            </a:r>
            <a:r>
              <a:rPr lang="en-US" altLang="ko-KR" sz="1400" dirty="0"/>
              <a:t>, </a:t>
            </a:r>
            <a:r>
              <a:rPr lang="ko-KR" altLang="en-US" sz="1400" dirty="0"/>
              <a:t>열</a:t>
            </a:r>
            <a:r>
              <a:rPr lang="en-US" altLang="ko-KR" sz="1400" dirty="0"/>
              <a:t>(Column)</a:t>
            </a:r>
            <a:r>
              <a:rPr lang="ko-KR" altLang="en-US" sz="1400" dirty="0"/>
              <a:t>은 모든 문서에 존재하는 모든 단어로 이루어짐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행렬의 원소는 특정 문서에 대한 특정 단어가 존재한다면 </a:t>
            </a:r>
            <a:r>
              <a:rPr lang="en-US" altLang="ko-KR" sz="1400" dirty="0"/>
              <a:t>1, </a:t>
            </a:r>
            <a:r>
              <a:rPr lang="ko-KR" altLang="en-US" sz="1400" dirty="0"/>
              <a:t>없으면 </a:t>
            </a:r>
            <a:r>
              <a:rPr lang="en-US" altLang="ko-KR" sz="1400" dirty="0"/>
              <a:t>0</a:t>
            </a:r>
            <a:r>
              <a:rPr lang="ko-KR" altLang="en-US" sz="1400" dirty="0"/>
              <a:t>으로 표현하는 불린 빈도</a:t>
            </a:r>
            <a:r>
              <a:rPr lang="en-US" altLang="ko-KR" sz="1400" dirty="0"/>
              <a:t>, </a:t>
            </a:r>
            <a:r>
              <a:rPr lang="ko-KR" altLang="en-US" sz="1400" dirty="0"/>
              <a:t>특정 단어의 수를 표현하는 단어 빈도</a:t>
            </a:r>
            <a:r>
              <a:rPr lang="en-US" altLang="ko-KR" sz="1400" dirty="0"/>
              <a:t> </a:t>
            </a:r>
            <a:r>
              <a:rPr lang="ko-KR" altLang="en-US" sz="1400" dirty="0"/>
              <a:t>또는 </a:t>
            </a:r>
            <a:r>
              <a:rPr lang="en-US" altLang="ko-KR" sz="1400" dirty="0"/>
              <a:t>TF-IDF</a:t>
            </a:r>
            <a:r>
              <a:rPr lang="ko-KR" altLang="en-US" sz="1400" dirty="0"/>
              <a:t> 가중치 등으로 표현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그림의 </a:t>
            </a:r>
            <a:r>
              <a:rPr lang="en-US" altLang="ko-KR" sz="1400" dirty="0"/>
              <a:t>Document</a:t>
            </a:r>
            <a:r>
              <a:rPr lang="ko-KR" altLang="en-US" sz="1400" dirty="0"/>
              <a:t>의 </a:t>
            </a:r>
            <a:r>
              <a:rPr lang="en-US" altLang="ko-KR" sz="1400" dirty="0"/>
              <a:t>3</a:t>
            </a:r>
            <a:r>
              <a:rPr lang="ko-KR" altLang="en-US" sz="1400" dirty="0"/>
              <a:t>번 문서에는 </a:t>
            </a:r>
            <a:r>
              <a:rPr lang="en-US" altLang="ko-KR" sz="1400" dirty="0"/>
              <a:t>“</a:t>
            </a:r>
            <a:r>
              <a:rPr lang="ko-KR" altLang="en-US" sz="1400" dirty="0"/>
              <a:t>겨울이냐</a:t>
            </a:r>
            <a:r>
              <a:rPr lang="en-US" altLang="ko-KR" sz="1400" dirty="0"/>
              <a:t>” </a:t>
            </a:r>
            <a:r>
              <a:rPr lang="ko-KR" altLang="en-US" sz="1400" dirty="0"/>
              <a:t>라는 단어가 포함되어 있으므로 </a:t>
            </a:r>
            <a:r>
              <a:rPr lang="en-US" altLang="ko-KR" sz="1400" dirty="0"/>
              <a:t>DTM</a:t>
            </a:r>
            <a:r>
              <a:rPr lang="ko-KR" altLang="en-US" sz="1400" dirty="0"/>
              <a:t>에서 </a:t>
            </a:r>
            <a:r>
              <a:rPr lang="en-US" altLang="ko-KR" sz="1400" dirty="0"/>
              <a:t>3</a:t>
            </a:r>
            <a:r>
              <a:rPr lang="ko-KR" altLang="en-US" sz="1400" dirty="0"/>
              <a:t>번 문서를 나타내는 </a:t>
            </a:r>
            <a:r>
              <a:rPr lang="en-US" altLang="ko-KR" sz="1400" dirty="0"/>
              <a:t>3</a:t>
            </a:r>
            <a:r>
              <a:rPr lang="ko-KR" altLang="en-US" sz="1400" dirty="0"/>
              <a:t>행에 </a:t>
            </a:r>
            <a:r>
              <a:rPr lang="en-US" altLang="ko-KR" sz="1400" dirty="0"/>
              <a:t>1</a:t>
            </a:r>
            <a:r>
              <a:rPr lang="ko-KR" altLang="en-US" sz="1400" dirty="0"/>
              <a:t>로 표현 가능</a:t>
            </a:r>
            <a:endParaRPr lang="en-US" altLang="ko-KR" sz="14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81D89C8-8024-4FFD-B2EF-82DA6BD7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36" y="1651114"/>
            <a:ext cx="4068003" cy="3780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356BFF-FB5B-4822-B04C-CF22D900E2F7}"/>
              </a:ext>
            </a:extLst>
          </p:cNvPr>
          <p:cNvSpPr txBox="1"/>
          <p:nvPr/>
        </p:nvSpPr>
        <p:spPr>
          <a:xfrm>
            <a:off x="400049" y="715775"/>
            <a:ext cx="40810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기초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문서 단어 행렬 </a:t>
            </a:r>
            <a:r>
              <a:rPr lang="en-US" altLang="ko-KR" sz="2000" dirty="0"/>
              <a:t>(Transformation)</a:t>
            </a:r>
          </a:p>
        </p:txBody>
      </p:sp>
    </p:spTree>
    <p:extLst>
      <p:ext uri="{BB962C8B-B14F-4D97-AF65-F5344CB8AC3E}">
        <p14:creationId xmlns:p14="http://schemas.microsoft.com/office/powerpoint/2010/main" val="3593206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400049" y="1780648"/>
            <a:ext cx="6876905" cy="6210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단어의 빈도는 특정 문서에서 특정 단어가 얼마나 중요한지를 나타내는 기준으로 많이 사용되어 왔음</a:t>
            </a:r>
            <a:r>
              <a:rPr lang="en-US" altLang="ko-KR" sz="1400" dirty="0"/>
              <a:t>(</a:t>
            </a:r>
            <a:r>
              <a:rPr lang="ko-KR" altLang="en-US" sz="1400" dirty="0"/>
              <a:t>문서 내의 단어 중요도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하지만 단어의 빈도로만 단어의 중요도를 따지기에는 문제가 있음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“</a:t>
            </a:r>
            <a:r>
              <a:rPr lang="ko-KR" altLang="en-US" sz="1400" dirty="0"/>
              <a:t>대통령</a:t>
            </a:r>
            <a:r>
              <a:rPr lang="en-US" altLang="ko-KR" sz="1400" dirty="0"/>
              <a:t>”</a:t>
            </a:r>
            <a:r>
              <a:rPr lang="ko-KR" altLang="en-US" sz="1400" dirty="0"/>
              <a:t>이라는 단어는 일반적으로 정치 기사에서만 빈도가 높기때문에 정치 기사에서 중요도가 높은 단어라고 할 수 있음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하지만 </a:t>
            </a:r>
            <a:r>
              <a:rPr lang="en-US" altLang="ko-KR" sz="1400" dirty="0"/>
              <a:t>“</a:t>
            </a:r>
            <a:r>
              <a:rPr lang="ko-KR" altLang="en-US" sz="1400" dirty="0"/>
              <a:t>오늘</a:t>
            </a:r>
            <a:r>
              <a:rPr lang="en-US" altLang="ko-KR" sz="1400" dirty="0"/>
              <a:t>”</a:t>
            </a:r>
            <a:r>
              <a:rPr lang="ko-KR" altLang="en-US" sz="1400" dirty="0"/>
              <a:t>이라는 단어는 정치 기사에서도 빈도가 높지만 연예</a:t>
            </a:r>
            <a:r>
              <a:rPr lang="en-US" altLang="ko-KR" sz="1400" dirty="0"/>
              <a:t>, </a:t>
            </a:r>
            <a:r>
              <a:rPr lang="ko-KR" altLang="en-US" sz="1400" dirty="0"/>
              <a:t>스포츠 등 타 관련 기사에서도 빈도가 높으므로 정치 기사에서 빈도가 높은 단어임에도 불구하고 중요한 단어라고 볼 수 없음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TF-IDF</a:t>
            </a:r>
            <a:r>
              <a:rPr lang="ko-KR" altLang="en-US" sz="1400" dirty="0"/>
              <a:t>는 기존의 단어 빈도와 달리 </a:t>
            </a:r>
            <a:r>
              <a:rPr lang="en-US" altLang="ko-KR" sz="1400" dirty="0"/>
              <a:t>“</a:t>
            </a:r>
            <a:r>
              <a:rPr lang="ko-KR" altLang="en-US" sz="1400" dirty="0"/>
              <a:t>특정 문서에서만</a:t>
            </a:r>
            <a:r>
              <a:rPr lang="en-US" altLang="ko-KR" sz="1400" dirty="0"/>
              <a:t>” </a:t>
            </a:r>
            <a:r>
              <a:rPr lang="ko-KR" altLang="en-US" sz="1400" dirty="0"/>
              <a:t>중요한 단어를 선별해 낼 수 있음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2D557-5206-4FB1-B04E-8CE901B37C3B}"/>
              </a:ext>
            </a:extLst>
          </p:cNvPr>
          <p:cNvSpPr txBox="1"/>
          <p:nvPr/>
        </p:nvSpPr>
        <p:spPr>
          <a:xfrm>
            <a:off x="9333027" y="3480005"/>
            <a:ext cx="251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dirty="0"/>
              <a:t>&lt; </a:t>
            </a:r>
            <a:r>
              <a:rPr lang="ko-KR" altLang="en-US" sz="1400" dirty="0"/>
              <a:t>단어 빈도 </a:t>
            </a:r>
            <a:r>
              <a:rPr lang="en-US" altLang="ko-KR" sz="1400" dirty="0"/>
              <a:t>&gt;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3DF35F-7869-4C0D-A24C-D0703EE2075E}"/>
              </a:ext>
            </a:extLst>
          </p:cNvPr>
          <p:cNvGraphicFramePr>
            <a:graphicFrameLocks noGrp="1"/>
          </p:cNvGraphicFramePr>
          <p:nvPr/>
        </p:nvGraphicFramePr>
        <p:xfrm>
          <a:off x="8596547" y="1688640"/>
          <a:ext cx="2722761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7587">
                  <a:extLst>
                    <a:ext uri="{9D8B030D-6E8A-4147-A177-3AD203B41FA5}">
                      <a16:colId xmlns:a16="http://schemas.microsoft.com/office/drawing/2014/main" val="1228512777"/>
                    </a:ext>
                  </a:extLst>
                </a:gridCol>
                <a:gridCol w="907587">
                  <a:extLst>
                    <a:ext uri="{9D8B030D-6E8A-4147-A177-3AD203B41FA5}">
                      <a16:colId xmlns:a16="http://schemas.microsoft.com/office/drawing/2014/main" val="4290792146"/>
                    </a:ext>
                  </a:extLst>
                </a:gridCol>
                <a:gridCol w="907587">
                  <a:extLst>
                    <a:ext uri="{9D8B030D-6E8A-4147-A177-3AD203B41FA5}">
                      <a16:colId xmlns:a16="http://schemas.microsoft.com/office/drawing/2014/main" val="1388336615"/>
                    </a:ext>
                  </a:extLst>
                </a:gridCol>
              </a:tblGrid>
              <a:tr h="16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     단어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/>
                        <a:t>문서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대통령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79128"/>
                  </a:ext>
                </a:extLst>
              </a:tr>
              <a:tr h="16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201152"/>
                  </a:ext>
                </a:extLst>
              </a:tr>
              <a:tr h="16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818623"/>
                  </a:ext>
                </a:extLst>
              </a:tr>
              <a:tr h="124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508613"/>
                  </a:ext>
                </a:extLst>
              </a:tr>
              <a:tr h="124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186011"/>
                  </a:ext>
                </a:extLst>
              </a:tr>
              <a:tr h="124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25429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2C2910-DD00-4ED2-BEA7-213A8B32CDDE}"/>
              </a:ext>
            </a:extLst>
          </p:cNvPr>
          <p:cNvGraphicFramePr>
            <a:graphicFrameLocks noGrp="1"/>
          </p:cNvGraphicFramePr>
          <p:nvPr/>
        </p:nvGraphicFramePr>
        <p:xfrm>
          <a:off x="8596547" y="4200068"/>
          <a:ext cx="2722761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7587">
                  <a:extLst>
                    <a:ext uri="{9D8B030D-6E8A-4147-A177-3AD203B41FA5}">
                      <a16:colId xmlns:a16="http://schemas.microsoft.com/office/drawing/2014/main" val="1228512777"/>
                    </a:ext>
                  </a:extLst>
                </a:gridCol>
                <a:gridCol w="907587">
                  <a:extLst>
                    <a:ext uri="{9D8B030D-6E8A-4147-A177-3AD203B41FA5}">
                      <a16:colId xmlns:a16="http://schemas.microsoft.com/office/drawing/2014/main" val="4290792146"/>
                    </a:ext>
                  </a:extLst>
                </a:gridCol>
                <a:gridCol w="907587">
                  <a:extLst>
                    <a:ext uri="{9D8B030D-6E8A-4147-A177-3AD203B41FA5}">
                      <a16:colId xmlns:a16="http://schemas.microsoft.com/office/drawing/2014/main" val="1388336615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     단어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문서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대통령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7912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10.317518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3.863137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20115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2.210897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81862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3.541209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0861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1.473931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2.253497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0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2.897353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5429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7D704D4-3DEE-4BC7-95D0-E01F3A27047C}"/>
              </a:ext>
            </a:extLst>
          </p:cNvPr>
          <p:cNvSpPr txBox="1"/>
          <p:nvPr/>
        </p:nvSpPr>
        <p:spPr>
          <a:xfrm>
            <a:off x="9429279" y="5996425"/>
            <a:ext cx="2515604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dirty="0"/>
              <a:t>&lt; TF-IDF</a:t>
            </a:r>
            <a:r>
              <a:rPr lang="ko-KR" altLang="en-US" sz="1400" dirty="0"/>
              <a:t> </a:t>
            </a:r>
            <a:r>
              <a:rPr lang="en-US" altLang="ko-KR" sz="1400" dirty="0"/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4F4CD-4715-4D63-B07D-899515C1832F}"/>
              </a:ext>
            </a:extLst>
          </p:cNvPr>
          <p:cNvSpPr txBox="1"/>
          <p:nvPr/>
        </p:nvSpPr>
        <p:spPr>
          <a:xfrm>
            <a:off x="400049" y="715775"/>
            <a:ext cx="37561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기초</a:t>
            </a:r>
            <a:endParaRPr lang="en-US" altLang="ko-KR" sz="3200" b="1" dirty="0"/>
          </a:p>
          <a:p>
            <a:r>
              <a:rPr lang="en-US" altLang="ko-KR" sz="2000" dirty="0"/>
              <a:t>- TF-IDF</a:t>
            </a:r>
            <a:r>
              <a:rPr lang="ko-KR" altLang="en-US" sz="2000" dirty="0"/>
              <a:t> </a:t>
            </a:r>
            <a:r>
              <a:rPr lang="en-US" altLang="ko-KR" sz="2000" dirty="0"/>
              <a:t>(Feature Selection)</a:t>
            </a:r>
          </a:p>
        </p:txBody>
      </p:sp>
    </p:spTree>
    <p:extLst>
      <p:ext uri="{BB962C8B-B14F-4D97-AF65-F5344CB8AC3E}">
        <p14:creationId xmlns:p14="http://schemas.microsoft.com/office/powerpoint/2010/main" val="2206211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400049" y="1780648"/>
            <a:ext cx="68769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TF-IDF(Term Frequency - Inverse Document Frequency)</a:t>
            </a:r>
            <a:r>
              <a:rPr lang="ko-KR" altLang="en-US" sz="1400" dirty="0"/>
              <a:t>는 특정 문서에서 중요한 단어와 중요하지 않은 단어의 가중치를 계산하는 방법  </a:t>
            </a:r>
            <a:r>
              <a:rPr lang="en-US" altLang="ko-KR" sz="1400" dirty="0"/>
              <a:t>        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문서 내의 단어들의 </a:t>
            </a:r>
            <a:r>
              <a:rPr lang="en-US" altLang="ko-KR" sz="1400" dirty="0"/>
              <a:t>TF-IDF </a:t>
            </a:r>
            <a:r>
              <a:rPr lang="ko-KR" altLang="en-US" sz="1400" dirty="0"/>
              <a:t>가중치 계산을 통해 문서 내에서 상대적으로 더 중요한 단어가 무엇인지 파악 가능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TF-IDF</a:t>
            </a:r>
            <a:r>
              <a:rPr lang="ko-KR" altLang="en-US" sz="1400" dirty="0"/>
              <a:t>는 </a:t>
            </a:r>
            <a:r>
              <a:rPr lang="en-US" altLang="ko-KR" sz="1400" dirty="0"/>
              <a:t>“</a:t>
            </a:r>
            <a:r>
              <a:rPr lang="ko-KR" altLang="en-US" sz="1400" dirty="0"/>
              <a:t>단어 빈도</a:t>
            </a:r>
            <a:r>
              <a:rPr lang="en-US" altLang="ko-KR" sz="1400" dirty="0"/>
              <a:t>”</a:t>
            </a:r>
            <a:r>
              <a:rPr lang="ko-KR" altLang="en-US" sz="1400" dirty="0"/>
              <a:t>와 </a:t>
            </a:r>
            <a:r>
              <a:rPr lang="en-US" altLang="ko-KR" sz="1400" dirty="0"/>
              <a:t>“</a:t>
            </a:r>
            <a:r>
              <a:rPr lang="ko-KR" altLang="en-US" sz="1400" dirty="0"/>
              <a:t>역문서 빈도</a:t>
            </a:r>
            <a:r>
              <a:rPr lang="en-US" altLang="ko-KR" sz="1400" dirty="0"/>
              <a:t>”</a:t>
            </a:r>
            <a:r>
              <a:rPr lang="ko-KR" altLang="en-US" sz="1400" dirty="0"/>
              <a:t>의 곱으로 계산할 수 있음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9EECF7-04FE-4C39-9224-F4365BB5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405" y="2534798"/>
            <a:ext cx="3718048" cy="2108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A2D557-5206-4FB1-B04E-8CE901B37C3B}"/>
              </a:ext>
            </a:extLst>
          </p:cNvPr>
          <p:cNvSpPr txBox="1"/>
          <p:nvPr/>
        </p:nvSpPr>
        <p:spPr>
          <a:xfrm>
            <a:off x="8392009" y="4581512"/>
            <a:ext cx="2515604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dirty="0"/>
              <a:t>&lt; TF-IDF </a:t>
            </a:r>
            <a:r>
              <a:rPr lang="ko-KR" altLang="en-US" sz="1400" dirty="0"/>
              <a:t>가중치 공식 </a:t>
            </a:r>
            <a:r>
              <a:rPr lang="en-US" altLang="ko-KR" sz="1400" dirty="0"/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3FD76-AD55-457A-9376-B914F9B1B782}"/>
              </a:ext>
            </a:extLst>
          </p:cNvPr>
          <p:cNvSpPr txBox="1"/>
          <p:nvPr/>
        </p:nvSpPr>
        <p:spPr>
          <a:xfrm>
            <a:off x="400049" y="4581512"/>
            <a:ext cx="5480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Term Frequency(</a:t>
            </a:r>
            <a:r>
              <a:rPr lang="ko-KR" altLang="en-US" sz="1200" dirty="0"/>
              <a:t>단어 빈도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-</a:t>
            </a:r>
            <a:r>
              <a:rPr lang="ko-KR" altLang="en-US" sz="1200" dirty="0"/>
              <a:t> 한 문서에서 한 단어</a:t>
            </a:r>
            <a:r>
              <a:rPr lang="en-US" altLang="ko-KR" sz="1200" dirty="0"/>
              <a:t>(Term)</a:t>
            </a:r>
            <a:r>
              <a:rPr lang="ko-KR" altLang="en-US" sz="1200" dirty="0"/>
              <a:t>의 개수</a:t>
            </a: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Document Frequency(</a:t>
            </a:r>
            <a:r>
              <a:rPr lang="ko-KR" altLang="en-US" sz="1200" dirty="0"/>
              <a:t>문서 빈도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-</a:t>
            </a:r>
            <a:r>
              <a:rPr lang="ko-KR" altLang="en-US" sz="1200" dirty="0"/>
              <a:t> 한 단어를 포함하고 있는 문서의 개수</a:t>
            </a: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Inverse Document Frequency(</a:t>
            </a:r>
            <a:r>
              <a:rPr lang="ko-KR" altLang="en-US" sz="1200" dirty="0"/>
              <a:t>역문서 빈도</a:t>
            </a:r>
            <a:r>
              <a:rPr lang="en-US" altLang="ko-KR" sz="1200" dirty="0"/>
              <a:t>) – </a:t>
            </a:r>
            <a:r>
              <a:rPr lang="ko-KR" altLang="en-US" sz="1200" dirty="0"/>
              <a:t>문서 빈도의 역수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9259-F7DB-4DEE-9D52-8D9096CB2449}"/>
              </a:ext>
            </a:extLst>
          </p:cNvPr>
          <p:cNvSpPr txBox="1"/>
          <p:nvPr/>
        </p:nvSpPr>
        <p:spPr>
          <a:xfrm>
            <a:off x="400049" y="715775"/>
            <a:ext cx="37561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기초</a:t>
            </a:r>
            <a:endParaRPr lang="en-US" altLang="ko-KR" sz="3200" b="1" dirty="0"/>
          </a:p>
          <a:p>
            <a:r>
              <a:rPr lang="en-US" altLang="ko-KR" sz="2000" dirty="0"/>
              <a:t>- TF-IDF</a:t>
            </a:r>
            <a:r>
              <a:rPr lang="ko-KR" altLang="en-US" sz="2000" dirty="0"/>
              <a:t> </a:t>
            </a:r>
            <a:r>
              <a:rPr lang="en-US" altLang="ko-KR" sz="2000" dirty="0"/>
              <a:t>(Feature Selection)</a:t>
            </a:r>
          </a:p>
        </p:txBody>
      </p:sp>
    </p:spTree>
    <p:extLst>
      <p:ext uri="{BB962C8B-B14F-4D97-AF65-F5344CB8AC3E}">
        <p14:creationId xmlns:p14="http://schemas.microsoft.com/office/powerpoint/2010/main" val="603225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3FD76-AD55-457A-9376-B914F9B1B782}"/>
              </a:ext>
            </a:extLst>
          </p:cNvPr>
          <p:cNvSpPr txBox="1"/>
          <p:nvPr/>
        </p:nvSpPr>
        <p:spPr>
          <a:xfrm>
            <a:off x="4252401" y="1871780"/>
            <a:ext cx="30245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200" dirty="0"/>
              <a:t>1. Term Frequency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Doc1</a:t>
            </a:r>
            <a:r>
              <a:rPr lang="ko-KR" altLang="en-US" sz="1200" dirty="0"/>
              <a:t>의 </a:t>
            </a:r>
            <a:r>
              <a:rPr lang="en-US" altLang="ko-KR" sz="1200" dirty="0"/>
              <a:t>TF -&gt;</a:t>
            </a:r>
            <a:r>
              <a:rPr lang="ko-KR" altLang="en-US" sz="1200" dirty="0"/>
              <a:t> 대통령 </a:t>
            </a:r>
            <a:r>
              <a:rPr lang="en-US" altLang="ko-KR" sz="1200" dirty="0"/>
              <a:t>: 14 / </a:t>
            </a:r>
            <a:r>
              <a:rPr lang="ko-KR" altLang="en-US" sz="1200" dirty="0"/>
              <a:t>오늘 </a:t>
            </a:r>
            <a:r>
              <a:rPr lang="en-US" altLang="ko-KR" sz="1200" dirty="0"/>
              <a:t>: 12 (Doc1</a:t>
            </a:r>
            <a:r>
              <a:rPr lang="ko-KR" altLang="en-US" sz="1200" dirty="0"/>
              <a:t>에 속한 단어들 중 </a:t>
            </a:r>
            <a:r>
              <a:rPr lang="en-US" altLang="ko-KR" sz="1200" dirty="0"/>
              <a:t>“</a:t>
            </a:r>
            <a:r>
              <a:rPr lang="ko-KR" altLang="en-US" sz="1200" dirty="0"/>
              <a:t>대통령</a:t>
            </a:r>
            <a:r>
              <a:rPr lang="en-US" altLang="ko-KR" sz="1200" dirty="0"/>
              <a:t>”</a:t>
            </a:r>
            <a:r>
              <a:rPr lang="ko-KR" altLang="en-US" sz="1200" dirty="0"/>
              <a:t>의 빈도가 </a:t>
            </a:r>
            <a:r>
              <a:rPr lang="en-US" altLang="ko-KR" sz="1200" dirty="0"/>
              <a:t>14</a:t>
            </a:r>
            <a:r>
              <a:rPr lang="ko-KR" altLang="en-US" sz="1200" dirty="0"/>
              <a:t>개</a:t>
            </a:r>
            <a:r>
              <a:rPr lang="en-US" altLang="ko-KR" sz="1200" dirty="0"/>
              <a:t>, “</a:t>
            </a:r>
            <a:r>
              <a:rPr lang="ko-KR" altLang="en-US" sz="1200" dirty="0"/>
              <a:t>오늘</a:t>
            </a:r>
            <a:r>
              <a:rPr lang="en-US" altLang="ko-KR" sz="1200" dirty="0"/>
              <a:t>”</a:t>
            </a:r>
            <a:r>
              <a:rPr lang="ko-KR" altLang="en-US" sz="1200" dirty="0"/>
              <a:t>의 빈도가 </a:t>
            </a:r>
            <a:r>
              <a:rPr lang="en-US" altLang="ko-KR" sz="1200" dirty="0"/>
              <a:t>12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Doc2</a:t>
            </a:r>
            <a:r>
              <a:rPr lang="ko-KR" altLang="en-US" sz="1200" dirty="0"/>
              <a:t>의 </a:t>
            </a:r>
            <a:r>
              <a:rPr lang="en-US" altLang="ko-KR" sz="1200" dirty="0"/>
              <a:t>TF -&gt;</a:t>
            </a:r>
            <a:r>
              <a:rPr lang="ko-KR" altLang="en-US" sz="1200" dirty="0"/>
              <a:t> 대통령 </a:t>
            </a:r>
            <a:r>
              <a:rPr lang="en-US" altLang="ko-KR" sz="1200" dirty="0"/>
              <a:t>: 3 / </a:t>
            </a:r>
            <a:r>
              <a:rPr lang="ko-KR" altLang="en-US" sz="1200" dirty="0"/>
              <a:t>오늘 </a:t>
            </a:r>
            <a:r>
              <a:rPr lang="en-US" altLang="ko-KR" sz="1200" dirty="0"/>
              <a:t>: 0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Doc3</a:t>
            </a:r>
            <a:r>
              <a:rPr lang="ko-KR" altLang="en-US" sz="1200" dirty="0"/>
              <a:t>의 </a:t>
            </a:r>
            <a:r>
              <a:rPr lang="en-US" altLang="ko-KR" sz="1200" dirty="0"/>
              <a:t>TF -&gt;</a:t>
            </a:r>
            <a:r>
              <a:rPr lang="ko-KR" altLang="en-US" sz="1200" dirty="0"/>
              <a:t> 대통령 </a:t>
            </a:r>
            <a:r>
              <a:rPr lang="en-US" altLang="ko-KR" sz="1200" dirty="0"/>
              <a:t>: 0 / </a:t>
            </a:r>
            <a:r>
              <a:rPr lang="ko-KR" altLang="en-US" sz="1200" dirty="0"/>
              <a:t>오늘 </a:t>
            </a:r>
            <a:r>
              <a:rPr lang="en-US" altLang="ko-KR" sz="1200" dirty="0"/>
              <a:t>: 11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Doc4</a:t>
            </a:r>
            <a:r>
              <a:rPr lang="ko-KR" altLang="en-US" sz="1200" dirty="0"/>
              <a:t>의 </a:t>
            </a:r>
            <a:r>
              <a:rPr lang="en-US" altLang="ko-KR" sz="1200" dirty="0"/>
              <a:t>TF -&gt;</a:t>
            </a:r>
            <a:r>
              <a:rPr lang="ko-KR" altLang="en-US" sz="1200" dirty="0"/>
              <a:t> 대통령 </a:t>
            </a:r>
            <a:r>
              <a:rPr lang="en-US" altLang="ko-KR" sz="1200" dirty="0"/>
              <a:t>: 2 / </a:t>
            </a:r>
            <a:r>
              <a:rPr lang="ko-KR" altLang="en-US" sz="1200" dirty="0"/>
              <a:t>오늘 </a:t>
            </a:r>
            <a:r>
              <a:rPr lang="en-US" altLang="ko-KR" sz="1200" dirty="0"/>
              <a:t>: 7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Doc5</a:t>
            </a:r>
            <a:r>
              <a:rPr lang="ko-KR" altLang="en-US" sz="1200" dirty="0"/>
              <a:t>의 </a:t>
            </a:r>
            <a:r>
              <a:rPr lang="en-US" altLang="ko-KR" sz="1200" dirty="0"/>
              <a:t>TF -&gt;</a:t>
            </a:r>
            <a:r>
              <a:rPr lang="ko-KR" altLang="en-US" sz="1200" dirty="0"/>
              <a:t> 대통령 </a:t>
            </a:r>
            <a:r>
              <a:rPr lang="en-US" altLang="ko-KR" sz="1200" dirty="0"/>
              <a:t>: 0 / </a:t>
            </a:r>
            <a:r>
              <a:rPr lang="ko-KR" altLang="en-US" sz="1200" dirty="0"/>
              <a:t>오늘 </a:t>
            </a:r>
            <a:r>
              <a:rPr lang="en-US" altLang="ko-KR" sz="1200" dirty="0"/>
              <a:t>: 9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5E853-7B9E-4BF6-85BD-691429D7B132}"/>
              </a:ext>
            </a:extLst>
          </p:cNvPr>
          <p:cNvSpPr txBox="1"/>
          <p:nvPr/>
        </p:nvSpPr>
        <p:spPr>
          <a:xfrm>
            <a:off x="7849738" y="1871780"/>
            <a:ext cx="3339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200" dirty="0"/>
              <a:t>2. Document Frequency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“</a:t>
            </a:r>
            <a:r>
              <a:rPr lang="ko-KR" altLang="en-US" sz="1200" dirty="0"/>
              <a:t>대통령</a:t>
            </a:r>
            <a:r>
              <a:rPr lang="en-US" altLang="ko-KR" sz="1200" dirty="0"/>
              <a:t>”</a:t>
            </a:r>
            <a:r>
              <a:rPr lang="ko-KR" altLang="en-US" sz="1200" dirty="0"/>
              <a:t>의 </a:t>
            </a:r>
            <a:r>
              <a:rPr lang="en-US" altLang="ko-KR" sz="1200" dirty="0"/>
              <a:t>DF : 3</a:t>
            </a:r>
          </a:p>
          <a:p>
            <a:pPr>
              <a:lnSpc>
                <a:spcPts val="2400"/>
              </a:lnSpc>
            </a:pPr>
            <a:r>
              <a:rPr lang="en-US" altLang="ko-KR" sz="1200" dirty="0"/>
              <a:t>      (</a:t>
            </a:r>
            <a:r>
              <a:rPr lang="ko-KR" altLang="en-US" sz="1200" dirty="0"/>
              <a:t>대통령 단어를 포함한 문서의 수가 </a:t>
            </a:r>
            <a:r>
              <a:rPr lang="en-US" altLang="ko-KR" sz="1200" dirty="0"/>
              <a:t>3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  “</a:t>
            </a:r>
            <a:r>
              <a:rPr lang="ko-KR" altLang="en-US" sz="1200" dirty="0"/>
              <a:t>오늘</a:t>
            </a:r>
            <a:r>
              <a:rPr lang="en-US" altLang="ko-KR" sz="1200" dirty="0"/>
              <a:t>”</a:t>
            </a:r>
            <a:r>
              <a:rPr lang="ko-KR" altLang="en-US" sz="1200" dirty="0"/>
              <a:t>의 </a:t>
            </a:r>
            <a:r>
              <a:rPr lang="en-US" altLang="ko-KR" sz="1200" dirty="0"/>
              <a:t>DF : 4</a:t>
            </a:r>
          </a:p>
          <a:p>
            <a:pPr>
              <a:lnSpc>
                <a:spcPts val="2400"/>
              </a:lnSpc>
            </a:pP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7C6E7-4D64-48C1-B8D4-D78712F3635D}"/>
              </a:ext>
            </a:extLst>
          </p:cNvPr>
          <p:cNvSpPr txBox="1"/>
          <p:nvPr/>
        </p:nvSpPr>
        <p:spPr>
          <a:xfrm>
            <a:off x="400049" y="1780648"/>
            <a:ext cx="6876905" cy="66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총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문서가 있다고 가정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“</a:t>
            </a:r>
            <a:r>
              <a:rPr lang="ko-KR" altLang="en-US" sz="1400" dirty="0"/>
              <a:t>대통령</a:t>
            </a:r>
            <a:r>
              <a:rPr lang="en-US" altLang="ko-KR" sz="1400" dirty="0"/>
              <a:t>”, “</a:t>
            </a:r>
            <a:r>
              <a:rPr lang="ko-KR" altLang="en-US" sz="1400" dirty="0"/>
              <a:t>오늘</a:t>
            </a:r>
            <a:r>
              <a:rPr lang="en-US" altLang="ko-KR" sz="1400" dirty="0"/>
              <a:t>” 2</a:t>
            </a:r>
            <a:r>
              <a:rPr lang="ko-KR" altLang="en-US" sz="1400" dirty="0"/>
              <a:t>가지 단어만 고려</a:t>
            </a:r>
            <a:endParaRPr lang="en-US" altLang="ko-KR" sz="14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1A4C87-54A6-439A-A799-784E79D6CE2E}"/>
              </a:ext>
            </a:extLst>
          </p:cNvPr>
          <p:cNvSpPr/>
          <p:nvPr/>
        </p:nvSpPr>
        <p:spPr>
          <a:xfrm>
            <a:off x="7426569" y="2445125"/>
            <a:ext cx="246185" cy="262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7FC81BC-6359-46C3-9029-49BB44C6F80E}"/>
              </a:ext>
            </a:extLst>
          </p:cNvPr>
          <p:cNvSpPr/>
          <p:nvPr/>
        </p:nvSpPr>
        <p:spPr>
          <a:xfrm>
            <a:off x="3715408" y="2445125"/>
            <a:ext cx="246185" cy="262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43F25F-F847-47D1-BD82-67AE4B97359C}"/>
              </a:ext>
            </a:extLst>
          </p:cNvPr>
          <p:cNvSpPr txBox="1"/>
          <p:nvPr/>
        </p:nvSpPr>
        <p:spPr>
          <a:xfrm>
            <a:off x="400049" y="715775"/>
            <a:ext cx="37561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기초</a:t>
            </a:r>
            <a:endParaRPr lang="en-US" altLang="ko-KR" sz="3200" b="1" dirty="0"/>
          </a:p>
          <a:p>
            <a:r>
              <a:rPr lang="en-US" altLang="ko-KR" sz="2000" dirty="0"/>
              <a:t>- TF-IDF</a:t>
            </a:r>
            <a:r>
              <a:rPr lang="ko-KR" altLang="en-US" sz="2000" dirty="0"/>
              <a:t> 예제</a:t>
            </a:r>
            <a:endParaRPr lang="en-US" altLang="ko-KR" sz="20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BAE3BB0-9E0A-457E-9CCE-7D3A7FF5804E}"/>
              </a:ext>
            </a:extLst>
          </p:cNvPr>
          <p:cNvGraphicFramePr>
            <a:graphicFrameLocks noGrp="1"/>
          </p:cNvGraphicFramePr>
          <p:nvPr/>
        </p:nvGraphicFramePr>
        <p:xfrm>
          <a:off x="706255" y="2675213"/>
          <a:ext cx="2722761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7587">
                  <a:extLst>
                    <a:ext uri="{9D8B030D-6E8A-4147-A177-3AD203B41FA5}">
                      <a16:colId xmlns:a16="http://schemas.microsoft.com/office/drawing/2014/main" val="1228512777"/>
                    </a:ext>
                  </a:extLst>
                </a:gridCol>
                <a:gridCol w="907587">
                  <a:extLst>
                    <a:ext uri="{9D8B030D-6E8A-4147-A177-3AD203B41FA5}">
                      <a16:colId xmlns:a16="http://schemas.microsoft.com/office/drawing/2014/main" val="4290792146"/>
                    </a:ext>
                  </a:extLst>
                </a:gridCol>
                <a:gridCol w="907587">
                  <a:extLst>
                    <a:ext uri="{9D8B030D-6E8A-4147-A177-3AD203B41FA5}">
                      <a16:colId xmlns:a16="http://schemas.microsoft.com/office/drawing/2014/main" val="1388336615"/>
                    </a:ext>
                  </a:extLst>
                </a:gridCol>
              </a:tblGrid>
              <a:tr h="16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     단어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/>
                        <a:t>문서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대통령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79128"/>
                  </a:ext>
                </a:extLst>
              </a:tr>
              <a:tr h="16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201152"/>
                  </a:ext>
                </a:extLst>
              </a:tr>
              <a:tr h="16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818623"/>
                  </a:ext>
                </a:extLst>
              </a:tr>
              <a:tr h="124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508613"/>
                  </a:ext>
                </a:extLst>
              </a:tr>
              <a:tr h="124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186011"/>
                  </a:ext>
                </a:extLst>
              </a:tr>
              <a:tr h="124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25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37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D5B31-5B13-4C2B-9276-58E1F2887BFD}"/>
                  </a:ext>
                </a:extLst>
              </p:cNvPr>
              <p:cNvSpPr txBox="1"/>
              <p:nvPr/>
            </p:nvSpPr>
            <p:spPr>
              <a:xfrm>
                <a:off x="603095" y="2112103"/>
                <a:ext cx="309004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ko-KR" sz="1200" dirty="0"/>
                  <a:t>3. Inverse Document Frequency</a:t>
                </a:r>
              </a:p>
              <a:p>
                <a:pPr marL="285750" indent="-285750">
                  <a:lnSpc>
                    <a:spcPts val="2400"/>
                  </a:lnSpc>
                  <a:buFont typeface="Wingdings" panose="05000000000000000000" pitchFamily="2" charset="2"/>
                  <a:buChar char="Ø"/>
                </a:pPr>
                <a:endParaRPr lang="en-US" altLang="ko-KR" sz="1200" dirty="0"/>
              </a:p>
              <a:p>
                <a:pPr marL="285750" indent="-285750">
                  <a:lnSpc>
                    <a:spcPts val="24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200" dirty="0"/>
                  <a:t>“</a:t>
                </a:r>
                <a:r>
                  <a:rPr lang="ko-KR" altLang="en-US" sz="1200" dirty="0"/>
                  <a:t>대통령</a:t>
                </a:r>
                <a:r>
                  <a:rPr lang="en-US" altLang="ko-KR" sz="1200" dirty="0"/>
                  <a:t>”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IDF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총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문</m:t>
                                </m:r>
                                <m:r>
                                  <a:rPr lang="ko-KR" altLang="en-US" sz="1200" i="1" smtClean="0">
                                    <a:latin typeface="Cambria Math" panose="02040503050406030204" pitchFamily="18" charset="0"/>
                                  </a:rPr>
                                  <m:t>서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수</m:t>
                                </m:r>
                              </m:num>
                              <m:den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대</m:t>
                                </m:r>
                                <m:r>
                                  <a:rPr lang="ko-KR" altLang="en-US" sz="1200" i="1" smtClean="0">
                                    <a:latin typeface="Cambria Math" panose="02040503050406030204" pitchFamily="18" charset="0"/>
                                  </a:rPr>
                                  <m:t>통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령의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den>
                            </m:f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fName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=0.73696559417</m:t>
                    </m:r>
                  </m:oMath>
                </a14:m>
                <a:endParaRPr lang="en-US" altLang="ko-KR" sz="1200" dirty="0"/>
              </a:p>
              <a:p>
                <a:pPr marL="285750" indent="-285750">
                  <a:lnSpc>
                    <a:spcPts val="2400"/>
                  </a:lnSpc>
                  <a:buFont typeface="Wingdings" panose="05000000000000000000" pitchFamily="2" charset="2"/>
                  <a:buChar char="Ø"/>
                </a:pPr>
                <a:endParaRPr lang="en-US" altLang="ko-KR" sz="1200" dirty="0"/>
              </a:p>
              <a:p>
                <a:pPr marL="171450" indent="-171450">
                  <a:lnSpc>
                    <a:spcPts val="24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200" dirty="0"/>
                  <a:t>  “</a:t>
                </a:r>
                <a:r>
                  <a:rPr lang="ko-KR" altLang="en-US" sz="1200" dirty="0"/>
                  <a:t>오늘</a:t>
                </a:r>
                <a:r>
                  <a:rPr lang="en-US" altLang="ko-KR" sz="1200" dirty="0"/>
                  <a:t>”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IDF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총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문서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수</m:t>
                                </m:r>
                              </m:num>
                              <m:den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오늘의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𝐷𝐹</m:t>
                                </m:r>
                              </m:den>
                            </m:f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fName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 </m:t>
                        </m:r>
                        <m:func>
                          <m:func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altLang="ko-KR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32192809489</m:t>
                    </m:r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D5B31-5B13-4C2B-9276-58E1F2887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95" y="2112103"/>
                <a:ext cx="3090045" cy="2862322"/>
              </a:xfrm>
              <a:prstGeom prst="rect">
                <a:avLst/>
              </a:prstGeom>
              <a:blipFill>
                <a:blip r:embed="rId2"/>
                <a:stretch>
                  <a:fillRect l="-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04D776-8C9B-4DF6-81EA-0DE85EFF18EE}"/>
                  </a:ext>
                </a:extLst>
              </p:cNvPr>
              <p:cNvSpPr txBox="1"/>
              <p:nvPr/>
            </p:nvSpPr>
            <p:spPr>
              <a:xfrm>
                <a:off x="3909647" y="2112103"/>
                <a:ext cx="2884894" cy="3434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ko-KR" sz="1200" dirty="0"/>
                  <a:t>4. TF-IDF</a:t>
                </a:r>
              </a:p>
              <a:p>
                <a:pPr>
                  <a:lnSpc>
                    <a:spcPts val="2400"/>
                  </a:lnSpc>
                </a:pPr>
                <a:endParaRPr lang="en-US" altLang="ko-KR" sz="1200" dirty="0"/>
              </a:p>
              <a:p>
                <a:pPr marL="285750" indent="-285750">
                  <a:lnSpc>
                    <a:spcPts val="24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200" dirty="0"/>
                  <a:t>Doc1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“</a:t>
                </a:r>
                <a:r>
                  <a:rPr lang="ko-KR" altLang="en-US" sz="1200" dirty="0"/>
                  <a:t>대통령</a:t>
                </a:r>
                <a:r>
                  <a:rPr lang="en-US" altLang="ko-KR" sz="1200" dirty="0"/>
                  <a:t>”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TF-IDF :    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𝑇𝐹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𝐼𝐷𝐹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=14×0.73696559417=10.317518</m:t>
                    </m:r>
                  </m:oMath>
                </a14:m>
                <a:endParaRPr lang="en-US" altLang="ko-KR" sz="1200" dirty="0"/>
              </a:p>
              <a:p>
                <a:pPr marL="285750" indent="-285750">
                  <a:lnSpc>
                    <a:spcPts val="2400"/>
                  </a:lnSpc>
                  <a:buFont typeface="Wingdings" panose="05000000000000000000" pitchFamily="2" charset="2"/>
                  <a:buChar char="Ø"/>
                </a:pPr>
                <a:endParaRPr lang="en-US" altLang="ko-KR" sz="1200" dirty="0"/>
              </a:p>
              <a:p>
                <a:pPr marL="171450" indent="-171450">
                  <a:lnSpc>
                    <a:spcPts val="24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200" dirty="0"/>
                  <a:t>  Doc1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“</a:t>
                </a:r>
                <a:r>
                  <a:rPr lang="ko-KR" altLang="en-US" sz="1200" dirty="0"/>
                  <a:t>오늘</a:t>
                </a:r>
                <a:r>
                  <a:rPr lang="en-US" altLang="ko-KR" sz="1200" dirty="0"/>
                  <a:t>”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DF : </a:t>
                </a:r>
                <a14:m>
                  <m:oMath xmlns:m="http://schemas.openxmlformats.org/officeDocument/2006/math">
                    <m:r>
                      <a:rPr lang="en-US" altLang="ko-KR" sz="12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200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ko-KR" sz="120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𝑇𝐹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𝐼𝐷𝐹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=12×0.32192809489=        3.863137</m:t>
                    </m:r>
                  </m:oMath>
                </a14:m>
                <a:endParaRPr lang="en-US" altLang="ko-KR" sz="1200" dirty="0"/>
              </a:p>
              <a:p>
                <a:pPr>
                  <a:lnSpc>
                    <a:spcPts val="2400"/>
                  </a:lnSpc>
                </a:pPr>
                <a:endParaRPr lang="en-US" altLang="ko-KR" sz="1200" dirty="0"/>
              </a:p>
              <a:p>
                <a:pPr marL="285750" indent="-285750">
                  <a:lnSpc>
                    <a:spcPts val="2400"/>
                  </a:lnSpc>
                  <a:buFont typeface="Wingdings" panose="05000000000000000000" pitchFamily="2" charset="2"/>
                  <a:buChar char="Ø"/>
                </a:pPr>
                <a:endParaRPr lang="en-US" altLang="ko-KR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04D776-8C9B-4DF6-81EA-0DE85EFF1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47" y="2112103"/>
                <a:ext cx="2884894" cy="3434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0E37D0E-FDF9-4B36-9EB9-5E0F74A99C57}"/>
              </a:ext>
            </a:extLst>
          </p:cNvPr>
          <p:cNvSpPr/>
          <p:nvPr/>
        </p:nvSpPr>
        <p:spPr>
          <a:xfrm>
            <a:off x="3486312" y="3177817"/>
            <a:ext cx="246185" cy="262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7B661CA-7AB5-4B8C-AC2D-BED384228512}"/>
              </a:ext>
            </a:extLst>
          </p:cNvPr>
          <p:cNvSpPr/>
          <p:nvPr/>
        </p:nvSpPr>
        <p:spPr>
          <a:xfrm>
            <a:off x="6918888" y="3177817"/>
            <a:ext cx="246185" cy="262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3BE1B-AA34-4C19-930C-B429462D1934}"/>
              </a:ext>
            </a:extLst>
          </p:cNvPr>
          <p:cNvSpPr txBox="1"/>
          <p:nvPr/>
        </p:nvSpPr>
        <p:spPr>
          <a:xfrm>
            <a:off x="7119439" y="4230772"/>
            <a:ext cx="3595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“</a:t>
            </a:r>
            <a:r>
              <a:rPr lang="ko-KR" altLang="en-US" sz="1400" dirty="0"/>
              <a:t>대통령</a:t>
            </a:r>
            <a:r>
              <a:rPr lang="en-US" altLang="ko-KR" sz="1400" dirty="0"/>
              <a:t>”</a:t>
            </a:r>
            <a:r>
              <a:rPr lang="ko-KR" altLang="en-US" sz="1400" dirty="0"/>
              <a:t>은 </a:t>
            </a:r>
            <a:r>
              <a:rPr lang="en-US" altLang="ko-KR" sz="1400" dirty="0"/>
              <a:t>Doc1</a:t>
            </a:r>
            <a:r>
              <a:rPr lang="ko-KR" altLang="en-US" sz="1400" dirty="0"/>
              <a:t>에서만 빈도가 높았기 때문에 </a:t>
            </a:r>
            <a:r>
              <a:rPr lang="en-US" altLang="ko-KR" sz="1400" dirty="0"/>
              <a:t>TF-IDF </a:t>
            </a:r>
            <a:r>
              <a:rPr lang="ko-KR" altLang="en-US" sz="1400" dirty="0"/>
              <a:t>역시 다른 문서에 비해 </a:t>
            </a:r>
            <a:r>
              <a:rPr lang="en-US" altLang="ko-KR" sz="1400" dirty="0"/>
              <a:t>Doc1</a:t>
            </a:r>
            <a:r>
              <a:rPr lang="ko-KR" altLang="en-US" sz="1400" dirty="0"/>
              <a:t>에서 높게 나옴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“</a:t>
            </a:r>
            <a:r>
              <a:rPr lang="ko-KR" altLang="en-US" sz="1400" dirty="0"/>
              <a:t>오늘</a:t>
            </a:r>
            <a:r>
              <a:rPr lang="en-US" altLang="ko-KR" sz="1400" dirty="0"/>
              <a:t>”</a:t>
            </a:r>
            <a:r>
              <a:rPr lang="ko-KR" altLang="en-US" sz="1400" dirty="0"/>
              <a:t>은 </a:t>
            </a:r>
            <a:r>
              <a:rPr lang="en-US" altLang="ko-KR" sz="1400" dirty="0"/>
              <a:t>Doc1</a:t>
            </a:r>
            <a:r>
              <a:rPr lang="ko-KR" altLang="en-US" sz="1400" dirty="0"/>
              <a:t>에서 빈도가 높지만 타 문서에서도 빈도가 높기 때문에 </a:t>
            </a:r>
            <a:r>
              <a:rPr lang="en-US" altLang="ko-KR" sz="1400" dirty="0"/>
              <a:t>TF-IDF</a:t>
            </a:r>
            <a:r>
              <a:rPr lang="ko-KR" altLang="en-US" sz="1400" dirty="0"/>
              <a:t>값이 다른 문서와 큰 차이가 없음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D57CEE-3655-42AA-8F32-A143049E144E}"/>
              </a:ext>
            </a:extLst>
          </p:cNvPr>
          <p:cNvSpPr txBox="1"/>
          <p:nvPr/>
        </p:nvSpPr>
        <p:spPr>
          <a:xfrm>
            <a:off x="400049" y="715775"/>
            <a:ext cx="37561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마이닝 기초</a:t>
            </a:r>
            <a:endParaRPr lang="en-US" altLang="ko-KR" sz="3200" b="1" dirty="0"/>
          </a:p>
          <a:p>
            <a:r>
              <a:rPr lang="en-US" altLang="ko-KR" sz="2000" dirty="0"/>
              <a:t>- TF-IDF</a:t>
            </a:r>
            <a:r>
              <a:rPr lang="ko-KR" altLang="en-US" sz="2000" dirty="0"/>
              <a:t> 예제</a:t>
            </a:r>
            <a:endParaRPr lang="en-US" altLang="ko-KR" sz="20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0C90476-FE9D-4DBD-9A90-EF0BF6AB53EF}"/>
              </a:ext>
            </a:extLst>
          </p:cNvPr>
          <p:cNvGraphicFramePr>
            <a:graphicFrameLocks noGrp="1"/>
          </p:cNvGraphicFramePr>
          <p:nvPr/>
        </p:nvGraphicFramePr>
        <p:xfrm>
          <a:off x="7492435" y="2157046"/>
          <a:ext cx="2722761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7587">
                  <a:extLst>
                    <a:ext uri="{9D8B030D-6E8A-4147-A177-3AD203B41FA5}">
                      <a16:colId xmlns:a16="http://schemas.microsoft.com/office/drawing/2014/main" val="1228512777"/>
                    </a:ext>
                  </a:extLst>
                </a:gridCol>
                <a:gridCol w="907587">
                  <a:extLst>
                    <a:ext uri="{9D8B030D-6E8A-4147-A177-3AD203B41FA5}">
                      <a16:colId xmlns:a16="http://schemas.microsoft.com/office/drawing/2014/main" val="4290792146"/>
                    </a:ext>
                  </a:extLst>
                </a:gridCol>
                <a:gridCol w="907587">
                  <a:extLst>
                    <a:ext uri="{9D8B030D-6E8A-4147-A177-3AD203B41FA5}">
                      <a16:colId xmlns:a16="http://schemas.microsoft.com/office/drawing/2014/main" val="1388336615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     단어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문서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대통령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7912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10.317518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3.863137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20115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2.210897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81862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3.541209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0861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1.473931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2.253497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01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2.897353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5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724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2658" y="64976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63" y="5909659"/>
            <a:ext cx="924054" cy="504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FBAA-6133-4058-8483-8B6443DFBB38}"/>
              </a:ext>
            </a:extLst>
          </p:cNvPr>
          <p:cNvSpPr txBox="1"/>
          <p:nvPr/>
        </p:nvSpPr>
        <p:spPr>
          <a:xfrm>
            <a:off x="291626" y="316784"/>
            <a:ext cx="3817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인제대학교 </a:t>
            </a:r>
            <a:r>
              <a:rPr lang="ko-KR" altLang="en-US" sz="1600" dirty="0" err="1"/>
              <a:t>디지털항노화헬스케어</a:t>
            </a:r>
            <a:r>
              <a:rPr lang="ko-KR" altLang="en-US" sz="1600" dirty="0"/>
              <a:t> 학과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46179-B5BC-4063-8948-6A1F52A2B1E5}"/>
              </a:ext>
            </a:extLst>
          </p:cNvPr>
          <p:cNvSpPr txBox="1"/>
          <p:nvPr/>
        </p:nvSpPr>
        <p:spPr>
          <a:xfrm>
            <a:off x="3229381" y="2551839"/>
            <a:ext cx="57332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+mj-lt"/>
              </a:rPr>
              <a:t>4</a:t>
            </a:r>
            <a:r>
              <a:rPr lang="ko-KR" altLang="en-US" sz="4000" b="1" dirty="0">
                <a:latin typeface="+mj-lt"/>
              </a:rPr>
              <a:t>부 </a:t>
            </a:r>
            <a:r>
              <a:rPr lang="en-US" altLang="ko-KR" sz="4000" b="1" dirty="0">
                <a:latin typeface="+mj-lt"/>
              </a:rPr>
              <a:t>: </a:t>
            </a:r>
            <a:r>
              <a:rPr lang="ko-KR" altLang="en-US" sz="4000" b="1" dirty="0">
                <a:latin typeface="+mj-lt"/>
              </a:rPr>
              <a:t>텍스트 분류 실습</a:t>
            </a:r>
            <a:endParaRPr lang="en-US" altLang="ko-KR" sz="4000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+mj-lt"/>
              </a:rPr>
              <a:t>[ Text Categorization</a:t>
            </a:r>
            <a:r>
              <a:rPr lang="ko-KR" altLang="en-US" sz="3200" dirty="0">
                <a:latin typeface="+mj-lt"/>
              </a:rPr>
              <a:t> </a:t>
            </a:r>
            <a:r>
              <a:rPr lang="en-US" altLang="ko-KR" sz="3200" dirty="0">
                <a:latin typeface="+mj-lt"/>
              </a:rPr>
              <a:t>Practice]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007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D8F5B8-5347-434B-BDAD-78F80841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757" y="2725331"/>
            <a:ext cx="7095489" cy="3239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8063BD-02C4-4FB1-92AF-57D87BADD999}"/>
              </a:ext>
            </a:extLst>
          </p:cNvPr>
          <p:cNvSpPr txBox="1"/>
          <p:nvPr/>
        </p:nvSpPr>
        <p:spPr>
          <a:xfrm>
            <a:off x="2252296" y="1948429"/>
            <a:ext cx="228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3"/>
              </a:rPr>
              <a:t>https://www.r-project.org/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 </a:t>
            </a:r>
            <a:r>
              <a:rPr lang="ko-KR" altLang="en-US" sz="1400" dirty="0"/>
              <a:t>공식 홈페이지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99F9C5-D2B4-4F36-9FC3-6A6A5D75D5F1}"/>
              </a:ext>
            </a:extLst>
          </p:cNvPr>
          <p:cNvSpPr/>
          <p:nvPr/>
        </p:nvSpPr>
        <p:spPr>
          <a:xfrm>
            <a:off x="2252296" y="4096856"/>
            <a:ext cx="402981" cy="1703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1B8F1A3-3214-4467-925E-D269DF3B3DEB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1731263" y="4261982"/>
            <a:ext cx="600987" cy="4410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941DA7-7225-49C3-B039-F828BF727F5E}"/>
              </a:ext>
            </a:extLst>
          </p:cNvPr>
          <p:cNvSpPr txBox="1"/>
          <p:nvPr/>
        </p:nvSpPr>
        <p:spPr>
          <a:xfrm>
            <a:off x="1556178" y="4729688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Click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6F0E7-24E7-4AAE-893D-ABBFD71ADB82}"/>
              </a:ext>
            </a:extLst>
          </p:cNvPr>
          <p:cNvSpPr txBox="1"/>
          <p:nvPr/>
        </p:nvSpPr>
        <p:spPr>
          <a:xfrm>
            <a:off x="400049" y="715775"/>
            <a:ext cx="33473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 </a:t>
            </a:r>
            <a:r>
              <a:rPr lang="ko-KR" altLang="en-US" sz="3200" b="1" dirty="0"/>
              <a:t>개발 환경 구축</a:t>
            </a:r>
            <a:endParaRPr lang="en-US" altLang="ko-KR" sz="3200" b="1" dirty="0"/>
          </a:p>
          <a:p>
            <a:r>
              <a:rPr lang="en-US" altLang="ko-KR" sz="2000" dirty="0"/>
              <a:t>- R</a:t>
            </a:r>
            <a:r>
              <a:rPr lang="ko-KR" altLang="en-US" sz="2000" dirty="0"/>
              <a:t> 설치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47705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03917" y="2767280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52190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BCD968-652F-4EE1-B86C-E63CB574B10E}"/>
              </a:ext>
            </a:extLst>
          </p:cNvPr>
          <p:cNvSpPr txBox="1"/>
          <p:nvPr/>
        </p:nvSpPr>
        <p:spPr>
          <a:xfrm>
            <a:off x="2203915" y="2992893"/>
            <a:ext cx="203318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700" b="1" dirty="0"/>
              <a:t>INDEX</a:t>
            </a:r>
            <a:endParaRPr lang="ko-KR" altLang="en-US" sz="4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2735B-DD3B-4969-A3D7-EA3DCD206CA9}"/>
              </a:ext>
            </a:extLst>
          </p:cNvPr>
          <p:cNvSpPr txBox="1"/>
          <p:nvPr/>
        </p:nvSpPr>
        <p:spPr>
          <a:xfrm>
            <a:off x="5409525" y="2680278"/>
            <a:ext cx="37176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텍스트 분류란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데이터 살펴보기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텍스트 분류 준비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TF-IDF</a:t>
            </a:r>
            <a:r>
              <a:rPr lang="ko-KR" altLang="en-US" sz="1600" dirty="0"/>
              <a:t>를 이용한 전통적 분류 방법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KNN</a:t>
            </a:r>
            <a:r>
              <a:rPr lang="ko-KR" altLang="en-US" sz="1600" dirty="0"/>
              <a:t>을 이용한 인공지능 분류 방법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지도학습 </a:t>
            </a:r>
            <a:r>
              <a:rPr lang="en-US" altLang="ko-KR" sz="1600" dirty="0"/>
              <a:t>vs. </a:t>
            </a:r>
            <a:r>
              <a:rPr lang="ko-KR" altLang="en-US" sz="1600" dirty="0" err="1"/>
              <a:t>비지도학습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46030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715775"/>
            <a:ext cx="23807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20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텍스트 분류란</a:t>
            </a:r>
            <a:r>
              <a:rPr lang="en-US" altLang="ko-KR" sz="2000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E0578-971D-46AC-A0FB-830F37F3477B}"/>
              </a:ext>
            </a:extLst>
          </p:cNvPr>
          <p:cNvSpPr txBox="1"/>
          <p:nvPr/>
        </p:nvSpPr>
        <p:spPr>
          <a:xfrm>
            <a:off x="400049" y="1974072"/>
            <a:ext cx="10994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텍스트 분류</a:t>
            </a:r>
            <a:r>
              <a:rPr lang="en-US" altLang="ko-KR" sz="1400" dirty="0"/>
              <a:t>(Text Classification)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ts val="24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텍스트를 입력으로 받아</a:t>
            </a:r>
            <a:r>
              <a:rPr lang="en-US" altLang="ko-KR" sz="1400" dirty="0"/>
              <a:t>, </a:t>
            </a:r>
            <a:r>
              <a:rPr lang="ko-KR" altLang="en-US" sz="1400" dirty="0"/>
              <a:t>텍스트가 어떤 종류의 범주</a:t>
            </a:r>
            <a:r>
              <a:rPr lang="en-US" altLang="ko-KR" sz="1400" dirty="0"/>
              <a:t>(Class)</a:t>
            </a:r>
            <a:r>
              <a:rPr lang="ko-KR" altLang="en-US" sz="1400" dirty="0"/>
              <a:t>에 속하는지를 구분하는 작업</a:t>
            </a:r>
            <a:endParaRPr lang="en-US" altLang="ko-KR" sz="1400" dirty="0"/>
          </a:p>
          <a:p>
            <a:pPr>
              <a:lnSpc>
                <a:spcPts val="2400"/>
              </a:lnSpc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err="1"/>
              <a:t>스팸</a:t>
            </a:r>
            <a:r>
              <a:rPr lang="ko-KR" altLang="en-US" sz="1400" dirty="0"/>
              <a:t> 메일 분류를 하고자 한다고 하자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스팸</a:t>
            </a:r>
            <a:r>
              <a:rPr lang="ko-KR" altLang="en-US" sz="1400" dirty="0"/>
              <a:t> 메일 분류는 일반 메일과 </a:t>
            </a:r>
            <a:r>
              <a:rPr lang="ko-KR" altLang="en-US" sz="1400" dirty="0" err="1"/>
              <a:t>스팸</a:t>
            </a:r>
            <a:r>
              <a:rPr lang="ko-KR" altLang="en-US" sz="1400" dirty="0"/>
              <a:t> 메일이라는 두 개의 범주를 정해놓고 </a:t>
            </a:r>
            <a:r>
              <a:rPr lang="ko-KR" altLang="en-US" sz="1400" dirty="0" err="1"/>
              <a:t>입력받은</a:t>
            </a:r>
            <a:r>
              <a:rPr lang="ko-KR" altLang="en-US" sz="1400" dirty="0"/>
              <a:t> 텍스트를 두 개의 클래스 중 하나로 분류하는 작업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텍스트 분류에서 </a:t>
            </a:r>
            <a:r>
              <a:rPr lang="ko-KR" altLang="en-US" sz="1400" dirty="0" err="1"/>
              <a:t>분류해야할</a:t>
            </a:r>
            <a:r>
              <a:rPr lang="ko-KR" altLang="en-US" sz="1400" dirty="0"/>
              <a:t> 범주가 두 가지라면 </a:t>
            </a:r>
            <a:r>
              <a:rPr lang="ko-KR" altLang="en-US" sz="1400" b="1" dirty="0"/>
              <a:t>이진 분류</a:t>
            </a:r>
            <a:r>
              <a:rPr lang="en-US" altLang="ko-KR" sz="1400" b="1" dirty="0"/>
              <a:t>(Binary Classification) 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세 가지 이상이라면 </a:t>
            </a:r>
            <a:r>
              <a:rPr lang="ko-KR" altLang="en-US" sz="1400" b="1" dirty="0"/>
              <a:t>다중 클래스 분류</a:t>
            </a:r>
            <a:r>
              <a:rPr lang="en-US" altLang="ko-KR" sz="1400" b="1" dirty="0"/>
              <a:t>(Multi-Class Classification)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 err="1"/>
              <a:t>스팸</a:t>
            </a:r>
            <a:r>
              <a:rPr lang="ko-KR" altLang="en-US" sz="1400" dirty="0"/>
              <a:t> 메일 분류 외에도 영화 리뷰와 같은 텍스트를 입력 받아서 이 리뷰가 긍정 리뷰인지 부정 리뷰인지를 분류하는 </a:t>
            </a:r>
            <a:r>
              <a:rPr lang="en-US" altLang="ko-KR" sz="1400" b="1" dirty="0"/>
              <a:t>'</a:t>
            </a:r>
            <a:r>
              <a:rPr lang="ko-KR" altLang="en-US" sz="1400" b="1" dirty="0"/>
              <a:t>감성 분석</a:t>
            </a:r>
            <a:r>
              <a:rPr lang="en-US" altLang="ko-KR" sz="1400" b="1" dirty="0"/>
              <a:t>'</a:t>
            </a:r>
            <a:r>
              <a:rPr lang="en-US" altLang="ko-KR" sz="1400" dirty="0"/>
              <a:t>, </a:t>
            </a:r>
            <a:r>
              <a:rPr lang="ko-KR" altLang="en-US" sz="1400" dirty="0"/>
              <a:t>입력 받은 텍스트로부터 사용자의 의도를 질문</a:t>
            </a:r>
            <a:r>
              <a:rPr lang="en-US" altLang="ko-KR" sz="1400" dirty="0"/>
              <a:t>, </a:t>
            </a:r>
            <a:r>
              <a:rPr lang="ko-KR" altLang="en-US" sz="1400" dirty="0"/>
              <a:t>명령</a:t>
            </a:r>
            <a:r>
              <a:rPr lang="en-US" altLang="ko-KR" sz="1400" dirty="0"/>
              <a:t>, </a:t>
            </a:r>
            <a:r>
              <a:rPr lang="ko-KR" altLang="en-US" sz="1400" dirty="0"/>
              <a:t>거절 등과 같은 클래스로 분류하는 </a:t>
            </a:r>
            <a:r>
              <a:rPr lang="en-US" altLang="ko-KR" sz="1400" b="1" dirty="0"/>
              <a:t>'</a:t>
            </a:r>
            <a:r>
              <a:rPr lang="ko-KR" altLang="en-US" sz="1400" b="1" dirty="0"/>
              <a:t>의도 분석</a:t>
            </a:r>
            <a:r>
              <a:rPr lang="en-US" altLang="ko-KR" sz="1400" b="1" dirty="0"/>
              <a:t>'</a:t>
            </a:r>
            <a:r>
              <a:rPr lang="ko-KR" altLang="en-US" sz="1400" dirty="0"/>
              <a:t>과 같은 분류 문제들이 있음</a:t>
            </a:r>
            <a:r>
              <a:rPr lang="en-US" altLang="ko-KR" sz="1400" dirty="0"/>
              <a:t>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68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715775"/>
            <a:ext cx="23807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20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텍스트 분류란</a:t>
            </a:r>
            <a:r>
              <a:rPr lang="en-US" altLang="ko-KR" sz="2000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E0578-971D-46AC-A0FB-830F37F3477B}"/>
              </a:ext>
            </a:extLst>
          </p:cNvPr>
          <p:cNvSpPr txBox="1"/>
          <p:nvPr/>
        </p:nvSpPr>
        <p:spPr>
          <a:xfrm>
            <a:off x="400049" y="1974072"/>
            <a:ext cx="109947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분류</a:t>
            </a:r>
          </a:p>
          <a:p>
            <a:endParaRPr lang="en-US" altLang="ko-KR" sz="1400" dirty="0"/>
          </a:p>
          <a:p>
            <a:r>
              <a:rPr lang="ko-KR" altLang="en-US" sz="1400" dirty="0"/>
              <a:t>분류’란 주어진 여러 문서에 대해 미리 정해진 카테고리 값으로 분류</a:t>
            </a:r>
            <a:r>
              <a:rPr lang="en-US" altLang="ko-KR" sz="1400" dirty="0"/>
              <a:t>. </a:t>
            </a: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뉴스 문서가 주어졌을 경우 각 문서의 내용을 기반으로 특정 카테고리</a:t>
            </a:r>
            <a:r>
              <a:rPr lang="en-US" altLang="ko-KR" sz="1400" dirty="0"/>
              <a:t>(</a:t>
            </a:r>
            <a:r>
              <a:rPr lang="ko-KR" altLang="en-US" sz="1400" dirty="0"/>
              <a:t>스포츠</a:t>
            </a:r>
            <a:r>
              <a:rPr lang="en-US" altLang="ko-KR" sz="1400" dirty="0"/>
              <a:t>, </a:t>
            </a:r>
            <a:r>
              <a:rPr lang="ko-KR" altLang="en-US" sz="1400" dirty="0"/>
              <a:t>정치</a:t>
            </a:r>
            <a:r>
              <a:rPr lang="en-US" altLang="ko-KR" sz="1400" dirty="0"/>
              <a:t>, </a:t>
            </a:r>
            <a:r>
              <a:rPr lang="ko-KR" altLang="en-US" sz="1400" dirty="0"/>
              <a:t>연예 등</a:t>
            </a:r>
            <a:r>
              <a:rPr lang="en-US" altLang="ko-KR" sz="1400" dirty="0"/>
              <a:t>)</a:t>
            </a:r>
            <a:r>
              <a:rPr lang="ko-KR" altLang="en-US" sz="1400" dirty="0"/>
              <a:t>로 분류합니다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학습 과정을 통해 ‘</a:t>
            </a:r>
            <a:r>
              <a:rPr lang="en-US" altLang="ko-KR" sz="1400" dirty="0"/>
              <a:t>A </a:t>
            </a:r>
            <a:r>
              <a:rPr lang="ko-KR" altLang="en-US" sz="1400" dirty="0"/>
              <a:t>문서는 경제 문서야</a:t>
            </a:r>
            <a:r>
              <a:rPr lang="en-US" altLang="ko-KR" sz="1400" dirty="0"/>
              <a:t>!’ </a:t>
            </a:r>
            <a:r>
              <a:rPr lang="ko-KR" altLang="en-US" sz="1400" dirty="0"/>
              <a:t>라고 알고리즘에게 알려주는 과정이 필요함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b="1" dirty="0"/>
              <a:t>군집화</a:t>
            </a:r>
          </a:p>
          <a:p>
            <a:endParaRPr lang="en-US" altLang="ko-KR" sz="1400" dirty="0"/>
          </a:p>
          <a:p>
            <a:r>
              <a:rPr lang="ko-KR" altLang="en-US" sz="1400" dirty="0"/>
              <a:t>‘군집화’는 여러 문서가 주어졌을 때 비슷한 주제의 문서끼리 </a:t>
            </a:r>
            <a:r>
              <a:rPr lang="ko-KR" altLang="en-US" sz="1400" dirty="0" err="1"/>
              <a:t>그룹핑을</a:t>
            </a:r>
            <a:r>
              <a:rPr lang="ko-KR" altLang="en-US" sz="1400" dirty="0"/>
              <a:t> 하는 것</a:t>
            </a:r>
            <a:r>
              <a:rPr lang="en-US" altLang="ko-KR" sz="1400" dirty="0"/>
              <a:t>. </a:t>
            </a:r>
            <a:r>
              <a:rPr lang="ko-KR" altLang="en-US" sz="1400" dirty="0"/>
              <a:t>분류가 학습 과정을 통해 문서를 분류하는 </a:t>
            </a:r>
            <a:r>
              <a:rPr lang="en-US" altLang="ko-KR" sz="1400" dirty="0"/>
              <a:t>supervised learning(</a:t>
            </a:r>
            <a:r>
              <a:rPr lang="ko-KR" altLang="en-US" sz="1400" dirty="0"/>
              <a:t>지도 학습</a:t>
            </a:r>
            <a:r>
              <a:rPr lang="en-US" altLang="ko-KR" sz="1400" dirty="0"/>
              <a:t>)</a:t>
            </a:r>
            <a:r>
              <a:rPr lang="ko-KR" altLang="en-US" sz="1400" dirty="0"/>
              <a:t>에 해당된다면</a:t>
            </a:r>
            <a:r>
              <a:rPr lang="en-US" altLang="ko-KR" sz="1400" dirty="0"/>
              <a:t>, </a:t>
            </a:r>
            <a:r>
              <a:rPr lang="ko-KR" altLang="en-US" sz="1400" dirty="0"/>
              <a:t>군집화는 학습 과정 없이 바로 유사 문서끼리 </a:t>
            </a:r>
            <a:r>
              <a:rPr lang="ko-KR" altLang="en-US" sz="1400" dirty="0" err="1"/>
              <a:t>그룹핑을</a:t>
            </a:r>
            <a:r>
              <a:rPr lang="ko-KR" altLang="en-US" sz="1400" dirty="0"/>
              <a:t> 하는 </a:t>
            </a:r>
            <a:r>
              <a:rPr lang="en-US" altLang="ko-KR" sz="1400" dirty="0"/>
              <a:t>unsupervised learning(</a:t>
            </a:r>
            <a:r>
              <a:rPr lang="ko-KR" altLang="en-US" sz="1400" dirty="0"/>
              <a:t>비지도 학습</a:t>
            </a:r>
            <a:r>
              <a:rPr lang="en-US" altLang="ko-KR" sz="1400" dirty="0"/>
              <a:t>/</a:t>
            </a:r>
            <a:r>
              <a:rPr lang="ko-KR" altLang="en-US" sz="1400" dirty="0"/>
              <a:t>자율 학습</a:t>
            </a:r>
            <a:r>
              <a:rPr lang="en-US" altLang="ko-KR" sz="1400" dirty="0"/>
              <a:t>)</a:t>
            </a:r>
            <a:r>
              <a:rPr lang="ko-KR" altLang="en-US" sz="1400" dirty="0"/>
              <a:t>에 해당됨</a:t>
            </a:r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03504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715775"/>
            <a:ext cx="23807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20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텍스트 분류란</a:t>
            </a:r>
            <a:r>
              <a:rPr lang="en-US" altLang="ko-KR" sz="2000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E0578-971D-46AC-A0FB-830F37F3477B}"/>
              </a:ext>
            </a:extLst>
          </p:cNvPr>
          <p:cNvSpPr txBox="1"/>
          <p:nvPr/>
        </p:nvSpPr>
        <p:spPr>
          <a:xfrm>
            <a:off x="400049" y="1974072"/>
            <a:ext cx="109947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</a:rPr>
              <a:t>감성 분석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>
                <a:solidFill>
                  <a:prstClr val="black"/>
                </a:solidFill>
              </a:rPr>
              <a:t>감성 분석은 문서 또는 텍스트로부터 기본적으로 ‘긍정’</a:t>
            </a:r>
            <a:r>
              <a:rPr lang="en-US" altLang="ko-KR" sz="1400" dirty="0">
                <a:solidFill>
                  <a:prstClr val="black"/>
                </a:solidFill>
              </a:rPr>
              <a:t>, ‘</a:t>
            </a:r>
            <a:r>
              <a:rPr lang="ko-KR" altLang="en-US" sz="1400" dirty="0">
                <a:solidFill>
                  <a:prstClr val="black"/>
                </a:solidFill>
              </a:rPr>
              <a:t>부정’</a:t>
            </a:r>
            <a:r>
              <a:rPr lang="en-US" altLang="ko-KR" sz="1400" dirty="0">
                <a:solidFill>
                  <a:prstClr val="black"/>
                </a:solidFill>
              </a:rPr>
              <a:t>, ‘</a:t>
            </a:r>
            <a:r>
              <a:rPr lang="ko-KR" altLang="en-US" sz="1400" dirty="0">
                <a:solidFill>
                  <a:prstClr val="black"/>
                </a:solidFill>
              </a:rPr>
              <a:t>중립’의 감성을 추출하는 방법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감성 분석의 방법은 문서 단위로 할 것이냐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문서에 포함된 개체 단위로 할 것이냐에 따라 달라짐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문서 단위는 문서 그 자체에서 감성을 추출하는 방법이고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개체 단위의 분석 방법은 문서에 포함된 개체를 찾아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개체 단위로 감성을 추출하는 방법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>
                <a:solidFill>
                  <a:prstClr val="black"/>
                </a:solidFill>
              </a:rPr>
              <a:t>예를 들어 “비타민제품은 좋은데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포장상태가 안 좋네요</a:t>
            </a:r>
            <a:r>
              <a:rPr lang="en-US" altLang="ko-KR" sz="1400" dirty="0">
                <a:solidFill>
                  <a:prstClr val="black"/>
                </a:solidFill>
              </a:rPr>
              <a:t>!” </a:t>
            </a:r>
            <a:r>
              <a:rPr lang="ko-KR" altLang="en-US" sz="1400" dirty="0">
                <a:solidFill>
                  <a:prstClr val="black"/>
                </a:solidFill>
              </a:rPr>
              <a:t>라는 문장에서는 ‘비타민제품’과 ‘포장 상태’가 </a:t>
            </a:r>
            <a:r>
              <a:rPr lang="ko-KR" altLang="en-US" sz="1400" dirty="0" err="1">
                <a:solidFill>
                  <a:prstClr val="black"/>
                </a:solidFill>
              </a:rPr>
              <a:t>개체명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각 개체 별로 감성을 분석하면 ‘제품’은 긍정이고 ‘포장 상태’는 부정이 됨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b="1" dirty="0" err="1">
                <a:solidFill>
                  <a:prstClr val="black"/>
                </a:solidFill>
              </a:rPr>
              <a:t>트렌드</a:t>
            </a:r>
            <a:r>
              <a:rPr lang="ko-KR" altLang="en-US" sz="1400" b="1" dirty="0">
                <a:solidFill>
                  <a:prstClr val="black"/>
                </a:solidFill>
              </a:rPr>
              <a:t> 분석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 err="1">
                <a:solidFill>
                  <a:prstClr val="black"/>
                </a:solidFill>
              </a:rPr>
              <a:t>트렌드</a:t>
            </a:r>
            <a:r>
              <a:rPr lang="ko-KR" altLang="en-US" sz="1400" dirty="0">
                <a:solidFill>
                  <a:prstClr val="black"/>
                </a:solidFill>
              </a:rPr>
              <a:t> 분석은 어떤 주제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ko-KR" altLang="en-US" sz="1400" dirty="0">
                <a:solidFill>
                  <a:prstClr val="black"/>
                </a:solidFill>
              </a:rPr>
              <a:t>제품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이슈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인물 등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에 대해 단어 또는 구문 단위로 어떤 변화가 있는지 분석하는 방법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실시간으로 데이터가 게재되는 </a:t>
            </a:r>
            <a:r>
              <a:rPr lang="ko-KR" altLang="en-US" sz="1400" dirty="0" err="1">
                <a:solidFill>
                  <a:prstClr val="black"/>
                </a:solidFill>
              </a:rPr>
              <a:t>소셜네트워크서비스</a:t>
            </a:r>
            <a:r>
              <a:rPr lang="en-US" altLang="ko-KR" sz="1400" dirty="0">
                <a:solidFill>
                  <a:prstClr val="black"/>
                </a:solidFill>
              </a:rPr>
              <a:t>(SNS)</a:t>
            </a:r>
            <a:r>
              <a:rPr lang="ko-KR" altLang="en-US" sz="1400" dirty="0">
                <a:solidFill>
                  <a:prstClr val="black"/>
                </a:solidFill>
              </a:rPr>
              <a:t>로부터 데이터를 수집하여 분석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b="1" dirty="0" err="1">
                <a:solidFill>
                  <a:prstClr val="black"/>
                </a:solidFill>
              </a:rPr>
              <a:t>연관어</a:t>
            </a:r>
            <a:r>
              <a:rPr lang="ko-KR" altLang="en-US" sz="1400" b="1" dirty="0">
                <a:solidFill>
                  <a:prstClr val="black"/>
                </a:solidFill>
              </a:rPr>
              <a:t> 분석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>
                <a:solidFill>
                  <a:prstClr val="black"/>
                </a:solidFill>
              </a:rPr>
              <a:t>마지막으로 </a:t>
            </a:r>
            <a:r>
              <a:rPr lang="ko-KR" altLang="en-US" sz="1400" dirty="0" err="1">
                <a:solidFill>
                  <a:prstClr val="black"/>
                </a:solidFill>
              </a:rPr>
              <a:t>연관어</a:t>
            </a:r>
            <a:r>
              <a:rPr lang="ko-KR" altLang="en-US" sz="1400" dirty="0">
                <a:solidFill>
                  <a:prstClr val="black"/>
                </a:solidFill>
              </a:rPr>
              <a:t> 분석은 같이 출현하는 단어 간의 관계를 분석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예를 들어</a:t>
            </a:r>
            <a:r>
              <a:rPr lang="en-US" altLang="ko-KR" sz="1400" dirty="0">
                <a:solidFill>
                  <a:prstClr val="black"/>
                </a:solidFill>
              </a:rPr>
              <a:t>, ‘A</a:t>
            </a:r>
            <a:r>
              <a:rPr lang="ko-KR" altLang="en-US" sz="1400" dirty="0">
                <a:solidFill>
                  <a:prstClr val="black"/>
                </a:solidFill>
              </a:rPr>
              <a:t>단어가 출현하면 </a:t>
            </a:r>
            <a:r>
              <a:rPr lang="en-US" altLang="ko-KR" sz="1400" dirty="0">
                <a:solidFill>
                  <a:prstClr val="black"/>
                </a:solidFill>
              </a:rPr>
              <a:t>B</a:t>
            </a:r>
            <a:r>
              <a:rPr lang="ko-KR" altLang="en-US" sz="1400" dirty="0">
                <a:solidFill>
                  <a:prstClr val="black"/>
                </a:solidFill>
              </a:rPr>
              <a:t>단어도 같이 출현하더라’ 라는 분석을 통해 단어 간의 연관성을 찾아내는 방법</a:t>
            </a:r>
            <a:br>
              <a:rPr lang="en-US" altLang="ko-KR" sz="1400" dirty="0">
                <a:solidFill>
                  <a:prstClr val="black"/>
                </a:solidFill>
              </a:rPr>
            </a:b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905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715775"/>
            <a:ext cx="23807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데이터 살펴보기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E0578-971D-46AC-A0FB-830F37F3477B}"/>
              </a:ext>
            </a:extLst>
          </p:cNvPr>
          <p:cNvSpPr txBox="1"/>
          <p:nvPr/>
        </p:nvSpPr>
        <p:spPr>
          <a:xfrm>
            <a:off x="400049" y="1780648"/>
            <a:ext cx="4576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훈련을 위한 </a:t>
            </a:r>
            <a:r>
              <a:rPr lang="en-US" altLang="ko-KR" sz="1400" dirty="0"/>
              <a:t>Train Set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총 </a:t>
            </a:r>
            <a:r>
              <a:rPr lang="en-US" altLang="ko-KR" sz="1400" dirty="0"/>
              <a:t>45</a:t>
            </a:r>
            <a:r>
              <a:rPr lang="ko-KR" altLang="en-US" sz="1400" dirty="0"/>
              <a:t>개의 데이터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Label 1 -&gt; </a:t>
            </a:r>
            <a:r>
              <a:rPr lang="ko-KR" altLang="en-US" sz="1400" dirty="0"/>
              <a:t>정치 기사</a:t>
            </a:r>
            <a:r>
              <a:rPr lang="en-US" altLang="ko-KR" sz="1400" dirty="0"/>
              <a:t>(15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Label 2 -&gt; </a:t>
            </a:r>
            <a:r>
              <a:rPr lang="ko-KR" altLang="en-US" sz="1400" dirty="0"/>
              <a:t>스포츠 기사</a:t>
            </a:r>
            <a:r>
              <a:rPr lang="en-US" altLang="ko-KR" sz="1400" dirty="0"/>
              <a:t>(15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Label 3 -&gt; </a:t>
            </a:r>
            <a:r>
              <a:rPr lang="ko-KR" altLang="en-US" sz="1400" dirty="0"/>
              <a:t>연예 기사</a:t>
            </a:r>
            <a:r>
              <a:rPr lang="en-US" altLang="ko-KR" sz="1400" dirty="0"/>
              <a:t>(15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5ECF3-12BC-4C25-8547-D00AB0D6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1780648"/>
            <a:ext cx="6414952" cy="3557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E59C2-3C03-47FD-92F6-B5861CFA296A}"/>
              </a:ext>
            </a:extLst>
          </p:cNvPr>
          <p:cNvSpPr txBox="1"/>
          <p:nvPr/>
        </p:nvSpPr>
        <p:spPr>
          <a:xfrm>
            <a:off x="6820384" y="5413287"/>
            <a:ext cx="251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dirty="0"/>
              <a:t>&lt; trainSet.csv </a:t>
            </a:r>
            <a:r>
              <a:rPr lang="ko-KR" altLang="en-US" sz="1400" dirty="0"/>
              <a:t>파일 </a:t>
            </a:r>
            <a:r>
              <a:rPr lang="en-US" altLang="ko-KR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8106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715775"/>
            <a:ext cx="23807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데이터 살펴보기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E0578-971D-46AC-A0FB-830F37F3477B}"/>
              </a:ext>
            </a:extLst>
          </p:cNvPr>
          <p:cNvSpPr txBox="1"/>
          <p:nvPr/>
        </p:nvSpPr>
        <p:spPr>
          <a:xfrm>
            <a:off x="400049" y="1780648"/>
            <a:ext cx="4576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검증을 위한 </a:t>
            </a:r>
            <a:r>
              <a:rPr lang="en-US" altLang="ko-KR" sz="1400" dirty="0"/>
              <a:t>Test Set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총 </a:t>
            </a:r>
            <a:r>
              <a:rPr lang="en-US" altLang="ko-KR" sz="1400" dirty="0"/>
              <a:t>30</a:t>
            </a:r>
            <a:r>
              <a:rPr lang="ko-KR" altLang="en-US" sz="1400" dirty="0"/>
              <a:t>개의 데이터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Label 1 -&gt; </a:t>
            </a:r>
            <a:r>
              <a:rPr lang="ko-KR" altLang="en-US" sz="1400" dirty="0"/>
              <a:t>정치 기사</a:t>
            </a:r>
            <a:r>
              <a:rPr lang="en-US" altLang="ko-KR" sz="1400" dirty="0"/>
              <a:t>(10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Label 2 -&gt; </a:t>
            </a:r>
            <a:r>
              <a:rPr lang="ko-KR" altLang="en-US" sz="1400" dirty="0"/>
              <a:t>스포츠 기사</a:t>
            </a:r>
            <a:r>
              <a:rPr lang="en-US" altLang="ko-KR" sz="1400" dirty="0"/>
              <a:t>(10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Label 3 -&gt; </a:t>
            </a:r>
            <a:r>
              <a:rPr lang="ko-KR" altLang="en-US" sz="1400" dirty="0"/>
              <a:t>연예 기사</a:t>
            </a:r>
            <a:r>
              <a:rPr lang="en-US" altLang="ko-KR" sz="1400" dirty="0"/>
              <a:t>(10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5C564-82D3-42FC-9126-BF8689D6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43" y="2274085"/>
            <a:ext cx="7437757" cy="2832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940EB-5AE0-43FD-9F50-280A5EBCC48D}"/>
              </a:ext>
            </a:extLst>
          </p:cNvPr>
          <p:cNvSpPr txBox="1"/>
          <p:nvPr/>
        </p:nvSpPr>
        <p:spPr>
          <a:xfrm>
            <a:off x="6801334" y="5200338"/>
            <a:ext cx="251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dirty="0"/>
              <a:t>&lt; testSet.csv </a:t>
            </a:r>
            <a:r>
              <a:rPr lang="ko-KR" altLang="en-US" sz="1400" dirty="0"/>
              <a:t>파일 </a:t>
            </a:r>
            <a:r>
              <a:rPr lang="en-US" altLang="ko-KR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34761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715775"/>
            <a:ext cx="43515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텍스트 분류 준비 </a:t>
            </a:r>
            <a:r>
              <a:rPr lang="en-US" altLang="ko-KR" sz="2000" dirty="0"/>
              <a:t>- Install Package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3392E0-3B2E-453B-8450-C0BFE8FF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03" y="1654013"/>
            <a:ext cx="2124075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777F3E-78C1-4253-8E9C-B95F9368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338" y="2954543"/>
            <a:ext cx="6057900" cy="1590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7A2A5F-0575-4BB6-B243-3751D650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600" y="4704932"/>
            <a:ext cx="5667375" cy="1581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4EE0578-971D-46AC-A0FB-830F37F3477B}"/>
              </a:ext>
            </a:extLst>
          </p:cNvPr>
          <p:cNvSpPr txBox="1"/>
          <p:nvPr/>
        </p:nvSpPr>
        <p:spPr>
          <a:xfrm>
            <a:off x="400049" y="1780648"/>
            <a:ext cx="45763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실습을 위해 </a:t>
            </a:r>
            <a:r>
              <a:rPr lang="en-US" altLang="ko-KR" sz="1400" dirty="0"/>
              <a:t>R </a:t>
            </a:r>
            <a:r>
              <a:rPr lang="ko-KR" altLang="en-US" sz="1400" dirty="0"/>
              <a:t>및 </a:t>
            </a:r>
            <a:r>
              <a:rPr lang="en-US" altLang="ko-KR" sz="1400" dirty="0"/>
              <a:t>R </a:t>
            </a:r>
            <a:r>
              <a:rPr lang="en-US" altLang="ko-KR" sz="1400" dirty="0" err="1"/>
              <a:t>Stduio</a:t>
            </a:r>
            <a:r>
              <a:rPr lang="ko-KR" altLang="en-US" sz="1400" dirty="0"/>
              <a:t> 설치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 err="1"/>
              <a:t>Install.packages</a:t>
            </a:r>
            <a:r>
              <a:rPr lang="en-US" altLang="ko-KR" sz="1400" dirty="0"/>
              <a:t>(“</a:t>
            </a:r>
            <a:r>
              <a:rPr lang="ko-KR" altLang="en-US" sz="1400" dirty="0"/>
              <a:t>패키지명</a:t>
            </a:r>
            <a:r>
              <a:rPr lang="en-US" altLang="ko-KR" sz="1400" dirty="0"/>
              <a:t>”)</a:t>
            </a:r>
            <a:r>
              <a:rPr lang="ko-KR" altLang="en-US" sz="1400" dirty="0"/>
              <a:t>을 통해 패키지 설치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Library(“</a:t>
            </a:r>
            <a:r>
              <a:rPr lang="ko-KR" altLang="en-US" sz="1400" dirty="0"/>
              <a:t>패키지명“</a:t>
            </a:r>
            <a:r>
              <a:rPr lang="en-US" altLang="ko-KR" sz="1400" dirty="0"/>
              <a:t>)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통해 패키지 로드</a:t>
            </a:r>
            <a:endParaRPr lang="en-US" altLang="ko-KR" sz="1400" dirty="0"/>
          </a:p>
          <a:p>
            <a:pPr>
              <a:lnSpc>
                <a:spcPts val="2400"/>
              </a:lnSpc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문자열 처리를 도와주는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stringr</a:t>
            </a:r>
            <a:r>
              <a:rPr lang="en-US" altLang="ko-KR" sz="1400" dirty="0"/>
              <a:t>” </a:t>
            </a:r>
            <a:r>
              <a:rPr lang="ko-KR" altLang="en-US" sz="1400" dirty="0"/>
              <a:t>패키지 설치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특정 문자 제거</a:t>
            </a:r>
            <a:r>
              <a:rPr lang="en-US" altLang="ko-KR" sz="1400" dirty="0"/>
              <a:t>, </a:t>
            </a:r>
            <a:r>
              <a:rPr lang="ko-KR" altLang="en-US" sz="1400" dirty="0"/>
              <a:t>공백 제거</a:t>
            </a:r>
            <a:r>
              <a:rPr lang="en-US" altLang="ko-KR" sz="1400" dirty="0"/>
              <a:t>, </a:t>
            </a:r>
            <a:r>
              <a:rPr lang="ko-KR" altLang="en-US" sz="1400" dirty="0"/>
              <a:t>문자열 연결 등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텍스트 마이닝 전용 라이브러리 </a:t>
            </a:r>
            <a:r>
              <a:rPr lang="en-US" altLang="ko-KR" sz="1400" dirty="0"/>
              <a:t>“tm” </a:t>
            </a:r>
            <a:r>
              <a:rPr lang="ko-KR" altLang="en-US" sz="1400" dirty="0"/>
              <a:t>패키지 설치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DTM </a:t>
            </a:r>
            <a:r>
              <a:rPr lang="ko-KR" altLang="en-US" sz="1400" dirty="0"/>
              <a:t>생성</a:t>
            </a:r>
            <a:r>
              <a:rPr lang="en-US" altLang="ko-KR" sz="1400" dirty="0"/>
              <a:t>, TF-IDF </a:t>
            </a:r>
            <a:r>
              <a:rPr lang="ko-KR" altLang="en-US" sz="1400" dirty="0"/>
              <a:t>기능 지원 등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3F2F742-EB47-4570-9674-6F00A478F4E5}"/>
              </a:ext>
            </a:extLst>
          </p:cNvPr>
          <p:cNvSpPr/>
          <p:nvPr/>
        </p:nvSpPr>
        <p:spPr>
          <a:xfrm>
            <a:off x="8382717" y="2551725"/>
            <a:ext cx="328246" cy="305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74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E0578-971D-46AC-A0FB-830F37F3477B}"/>
              </a:ext>
            </a:extLst>
          </p:cNvPr>
          <p:cNvSpPr txBox="1"/>
          <p:nvPr/>
        </p:nvSpPr>
        <p:spPr>
          <a:xfrm>
            <a:off x="400049" y="1780648"/>
            <a:ext cx="4576397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 err="1"/>
              <a:t>getwd</a:t>
            </a:r>
            <a:r>
              <a:rPr lang="en-US" altLang="ko-KR" sz="1400" dirty="0"/>
              <a:t>() </a:t>
            </a:r>
            <a:r>
              <a:rPr lang="ko-KR" altLang="en-US" sz="1400" dirty="0"/>
              <a:t>명령어를 통해 현재 기본 폴더의 위치를 확인할 수 있음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AC5D4-3FE5-4363-9DB6-CC5D93BE8201}"/>
              </a:ext>
            </a:extLst>
          </p:cNvPr>
          <p:cNvSpPr txBox="1"/>
          <p:nvPr/>
        </p:nvSpPr>
        <p:spPr>
          <a:xfrm>
            <a:off x="400048" y="3413602"/>
            <a:ext cx="457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 err="1"/>
              <a:t>getwd</a:t>
            </a:r>
            <a:r>
              <a:rPr lang="en-US" altLang="ko-KR" sz="1400" dirty="0"/>
              <a:t>()</a:t>
            </a:r>
            <a:r>
              <a:rPr lang="ko-KR" altLang="en-US" sz="1400" dirty="0"/>
              <a:t>를 통해 나온 기본 경로에 </a:t>
            </a:r>
            <a:r>
              <a:rPr lang="en-US" altLang="ko-KR" sz="1400" dirty="0"/>
              <a:t>train </a:t>
            </a:r>
            <a:r>
              <a:rPr lang="ko-KR" altLang="en-US" sz="1400" dirty="0"/>
              <a:t>및 </a:t>
            </a:r>
            <a:r>
              <a:rPr lang="en-US" altLang="ko-KR" sz="1400" dirty="0"/>
              <a:t>test </a:t>
            </a:r>
            <a:r>
              <a:rPr lang="ko-KR" altLang="en-US" sz="1400" dirty="0"/>
              <a:t>데이터 파일을 위치시킴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13F21C-8FB0-47CF-AFAE-37EA88C8650B}"/>
              </a:ext>
            </a:extLst>
          </p:cNvPr>
          <p:cNvSpPr txBox="1"/>
          <p:nvPr/>
        </p:nvSpPr>
        <p:spPr>
          <a:xfrm>
            <a:off x="5556593" y="2835072"/>
            <a:ext cx="5965583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read.csv() </a:t>
            </a:r>
            <a:r>
              <a:rPr lang="ko-KR" altLang="en-US" sz="1400" dirty="0"/>
              <a:t>명령어를 통해 </a:t>
            </a:r>
            <a:r>
              <a:rPr lang="en-US" altLang="ko-KR" sz="1400" dirty="0"/>
              <a:t>train</a:t>
            </a:r>
            <a:r>
              <a:rPr lang="ko-KR" altLang="en-US" sz="1400" dirty="0"/>
              <a:t>데이터와 </a:t>
            </a:r>
            <a:r>
              <a:rPr lang="en-US" altLang="ko-KR" sz="1400" dirty="0"/>
              <a:t>test</a:t>
            </a:r>
            <a:r>
              <a:rPr lang="ko-KR" altLang="en-US" sz="1400" dirty="0"/>
              <a:t>데이터를 </a:t>
            </a:r>
            <a:r>
              <a:rPr lang="en-US" altLang="ko-KR" sz="1400" dirty="0"/>
              <a:t>R</a:t>
            </a:r>
            <a:r>
              <a:rPr lang="ko-KR" altLang="en-US" sz="1400" dirty="0"/>
              <a:t>로 </a:t>
            </a:r>
            <a:r>
              <a:rPr lang="en-US" altLang="ko-KR" sz="1400" dirty="0"/>
              <a:t>Load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B7FF3-032E-43C9-A9D7-51DDDA6A2B15}"/>
              </a:ext>
            </a:extLst>
          </p:cNvPr>
          <p:cNvSpPr txBox="1"/>
          <p:nvPr/>
        </p:nvSpPr>
        <p:spPr>
          <a:xfrm>
            <a:off x="400049" y="715775"/>
            <a:ext cx="405912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텍스트 분류 준비 </a:t>
            </a:r>
            <a:r>
              <a:rPr lang="en-US" altLang="ko-KR" sz="2000" dirty="0"/>
              <a:t>- Data</a:t>
            </a:r>
            <a:r>
              <a:rPr lang="ko-KR" altLang="en-US" sz="2000" dirty="0"/>
              <a:t> </a:t>
            </a:r>
            <a:r>
              <a:rPr lang="en-US" altLang="ko-KR" sz="2000" dirty="0"/>
              <a:t>Import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96A42D-D901-4F92-B49B-68F6C126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05" y="2510862"/>
            <a:ext cx="3552825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8EA1D6-CBD9-4D51-A774-C66FDBD5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05" y="4061685"/>
            <a:ext cx="2714625" cy="100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7F2368-C8BC-48CF-9A2D-078A28170DC4}"/>
              </a:ext>
            </a:extLst>
          </p:cNvPr>
          <p:cNvSpPr/>
          <p:nvPr/>
        </p:nvSpPr>
        <p:spPr>
          <a:xfrm>
            <a:off x="1557627" y="4659162"/>
            <a:ext cx="892281" cy="38686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654F02-8F2A-4002-B044-3AEAF77C9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51" y="3303348"/>
            <a:ext cx="2809875" cy="5238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551D225-865A-47E2-AFBE-6702E6BCD8AE}"/>
              </a:ext>
            </a:extLst>
          </p:cNvPr>
          <p:cNvCxnSpPr/>
          <p:nvPr/>
        </p:nvCxnSpPr>
        <p:spPr>
          <a:xfrm>
            <a:off x="2543175" y="2952750"/>
            <a:ext cx="0" cy="4762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1D2D2A5-A663-4E6D-8806-700FE6B2D98F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3557830" y="3016244"/>
            <a:ext cx="1998763" cy="1550266"/>
          </a:xfrm>
          <a:prstGeom prst="bentConnector3">
            <a:avLst>
              <a:gd name="adj1" fmla="val 7001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725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E0578-971D-46AC-A0FB-830F37F3477B}"/>
              </a:ext>
            </a:extLst>
          </p:cNvPr>
          <p:cNvSpPr txBox="1"/>
          <p:nvPr/>
        </p:nvSpPr>
        <p:spPr>
          <a:xfrm>
            <a:off x="400049" y="1780648"/>
            <a:ext cx="45763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간단한 전처리를 위해 텍스트 분석에 큰 영향을 주지 않는 특수문자들을 제거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 err="1"/>
              <a:t>str_replace_all</a:t>
            </a:r>
            <a:r>
              <a:rPr lang="en-US" altLang="ko-KR" sz="1400" dirty="0"/>
              <a:t>()</a:t>
            </a:r>
            <a:r>
              <a:rPr lang="ko-KR" altLang="en-US" sz="1400" dirty="0"/>
              <a:t> 함수를 사용하여 특수문자 정규식에 해당하는 문자들을 공백으로 변경</a:t>
            </a:r>
            <a:r>
              <a:rPr lang="en-US" altLang="ko-KR" sz="1400" dirty="0"/>
              <a:t>(‘, “, \n, .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253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텍스트 분류 준비 </a:t>
            </a:r>
            <a:r>
              <a:rPr lang="en-US" altLang="ko-KR" sz="2000" dirty="0"/>
              <a:t>- Preprocessing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0AFC7-310F-4C16-B02B-141EFD9F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007" y="4061647"/>
            <a:ext cx="5288770" cy="1543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96A2FE-946D-4C25-94DD-12673F65F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172" y="1780648"/>
            <a:ext cx="5275581" cy="1562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28F9BC3-A887-4784-A1C1-5EF8B9B41FE1}"/>
              </a:ext>
            </a:extLst>
          </p:cNvPr>
          <p:cNvSpPr txBox="1"/>
          <p:nvPr/>
        </p:nvSpPr>
        <p:spPr>
          <a:xfrm>
            <a:off x="8169796" y="33518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0FDC03-8D63-44F3-A79B-D21C8D9859A2}"/>
              </a:ext>
            </a:extLst>
          </p:cNvPr>
          <p:cNvSpPr txBox="1"/>
          <p:nvPr/>
        </p:nvSpPr>
        <p:spPr>
          <a:xfrm>
            <a:off x="7667254" y="56854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특수문자 제거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8038D91-F035-4230-B45E-024CE5170CF5}"/>
              </a:ext>
            </a:extLst>
          </p:cNvPr>
          <p:cNvSpPr/>
          <p:nvPr/>
        </p:nvSpPr>
        <p:spPr>
          <a:xfrm>
            <a:off x="8369868" y="3741673"/>
            <a:ext cx="246185" cy="218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D3FD89-2F10-471E-BD97-3062499D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1" y="3478144"/>
            <a:ext cx="4366114" cy="425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1224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E0578-971D-46AC-A0FB-830F37F3477B}"/>
              </a:ext>
            </a:extLst>
          </p:cNvPr>
          <p:cNvSpPr txBox="1"/>
          <p:nvPr/>
        </p:nvSpPr>
        <p:spPr>
          <a:xfrm>
            <a:off x="400049" y="1780648"/>
            <a:ext cx="4576397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 err="1"/>
              <a:t>trainSet</a:t>
            </a:r>
            <a:r>
              <a:rPr lang="ko-KR" altLang="en-US" sz="1400" dirty="0"/>
              <a:t>과 </a:t>
            </a:r>
            <a:r>
              <a:rPr lang="en-US" altLang="ko-KR" sz="1400" dirty="0" err="1"/>
              <a:t>testSet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속해있는</a:t>
            </a:r>
            <a:r>
              <a:rPr lang="ko-KR" altLang="en-US" sz="1400" dirty="0"/>
              <a:t> </a:t>
            </a:r>
            <a:r>
              <a:rPr lang="en-US" altLang="ko-KR" sz="1400" dirty="0"/>
              <a:t>Text</a:t>
            </a:r>
            <a:r>
              <a:rPr lang="ko-KR" altLang="en-US" sz="1400" dirty="0"/>
              <a:t>와 </a:t>
            </a:r>
            <a:r>
              <a:rPr lang="en-US" altLang="ko-KR" sz="1400" dirty="0"/>
              <a:t>Label</a:t>
            </a:r>
            <a:r>
              <a:rPr lang="ko-KR" altLang="en-US" sz="1400" dirty="0"/>
              <a:t>을 분리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37753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텍스트 분류 준비 </a:t>
            </a:r>
            <a:r>
              <a:rPr lang="en-US" altLang="ko-KR" sz="2000" dirty="0"/>
              <a:t>- Data Split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F74D0-E382-4A54-BFAB-B652DA8E8F9D}"/>
              </a:ext>
            </a:extLst>
          </p:cNvPr>
          <p:cNvSpPr txBox="1"/>
          <p:nvPr/>
        </p:nvSpPr>
        <p:spPr>
          <a:xfrm>
            <a:off x="400049" y="3392217"/>
            <a:ext cx="4576397" cy="128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200" dirty="0" err="1"/>
              <a:t>train_text</a:t>
            </a:r>
            <a:r>
              <a:rPr lang="en-US" altLang="ko-KR" sz="1200" dirty="0"/>
              <a:t> -&gt; 45</a:t>
            </a:r>
            <a:r>
              <a:rPr lang="ko-KR" altLang="en-US" sz="1200" dirty="0"/>
              <a:t>개의 </a:t>
            </a:r>
            <a:r>
              <a:rPr lang="en-US" altLang="ko-KR" sz="1200" dirty="0"/>
              <a:t>Text</a:t>
            </a:r>
            <a:r>
              <a:rPr lang="ko-KR" altLang="en-US" sz="1200" dirty="0"/>
              <a:t>를 담고 있는 벡터</a:t>
            </a: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200" dirty="0" err="1"/>
              <a:t>train_label</a:t>
            </a:r>
            <a:r>
              <a:rPr lang="en-US" altLang="ko-KR" sz="1200" dirty="0"/>
              <a:t> -&gt; </a:t>
            </a:r>
            <a:r>
              <a:rPr lang="en-US" altLang="ko-KR" sz="1200" dirty="0" err="1"/>
              <a:t>train_text</a:t>
            </a:r>
            <a:r>
              <a:rPr lang="ko-KR" altLang="en-US" sz="1200" dirty="0"/>
              <a:t>의 </a:t>
            </a:r>
            <a:r>
              <a:rPr lang="en-US" altLang="ko-KR" sz="1200" dirty="0"/>
              <a:t>Text</a:t>
            </a:r>
            <a:r>
              <a:rPr lang="ko-KR" altLang="en-US" sz="1200" dirty="0"/>
              <a:t>에 해당하는 </a:t>
            </a:r>
            <a:r>
              <a:rPr lang="en-US" altLang="ko-KR" sz="1200" dirty="0"/>
              <a:t>45</a:t>
            </a:r>
            <a:r>
              <a:rPr lang="ko-KR" altLang="en-US" sz="1200" dirty="0"/>
              <a:t>개의 </a:t>
            </a:r>
            <a:r>
              <a:rPr lang="en-US" altLang="ko-KR" sz="1200" dirty="0"/>
              <a:t>Label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200" dirty="0" err="1"/>
              <a:t>test_text</a:t>
            </a:r>
            <a:r>
              <a:rPr lang="en-US" altLang="ko-KR" sz="1200" dirty="0"/>
              <a:t> -&gt; 30</a:t>
            </a:r>
            <a:r>
              <a:rPr lang="ko-KR" altLang="en-US" sz="1200" dirty="0"/>
              <a:t>개의 </a:t>
            </a:r>
            <a:r>
              <a:rPr lang="en-US" altLang="ko-KR" sz="1200" dirty="0"/>
              <a:t>Text</a:t>
            </a:r>
            <a:r>
              <a:rPr lang="ko-KR" altLang="en-US" sz="1200" dirty="0"/>
              <a:t>를 담고 있는 벡터</a:t>
            </a: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200" dirty="0" err="1"/>
              <a:t>test_label</a:t>
            </a:r>
            <a:r>
              <a:rPr lang="en-US" altLang="ko-KR" sz="1200" dirty="0"/>
              <a:t> -&gt; </a:t>
            </a:r>
            <a:r>
              <a:rPr lang="en-US" altLang="ko-KR" sz="1200" dirty="0" err="1"/>
              <a:t>test_text</a:t>
            </a:r>
            <a:r>
              <a:rPr lang="ko-KR" altLang="en-US" sz="1200" dirty="0"/>
              <a:t>의 </a:t>
            </a:r>
            <a:r>
              <a:rPr lang="en-US" altLang="ko-KR" sz="1200" dirty="0"/>
              <a:t>Text</a:t>
            </a:r>
            <a:r>
              <a:rPr lang="ko-KR" altLang="en-US" sz="1200" dirty="0"/>
              <a:t>에</a:t>
            </a:r>
            <a:r>
              <a:rPr lang="en-US" altLang="ko-KR" sz="1200" dirty="0"/>
              <a:t> </a:t>
            </a:r>
            <a:r>
              <a:rPr lang="ko-KR" altLang="en-US" sz="1200" dirty="0"/>
              <a:t>해당하는 </a:t>
            </a:r>
            <a:r>
              <a:rPr lang="en-US" altLang="ko-KR" sz="1200" dirty="0"/>
              <a:t>30</a:t>
            </a:r>
            <a:r>
              <a:rPr lang="ko-KR" altLang="en-US" sz="1200" dirty="0"/>
              <a:t>개의 </a:t>
            </a:r>
            <a:r>
              <a:rPr lang="en-US" altLang="ko-KR" sz="1200" dirty="0"/>
              <a:t>Label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496C2-99B3-4639-AA00-36CBA02A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60" y="1054885"/>
            <a:ext cx="2738772" cy="4455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E24C3F-7ECC-4447-9A5F-864FFBC9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963" y="1054885"/>
            <a:ext cx="2751630" cy="4455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A096E7-6883-4C7F-B100-5CBD27237D52}"/>
              </a:ext>
            </a:extLst>
          </p:cNvPr>
          <p:cNvSpPr txBox="1"/>
          <p:nvPr/>
        </p:nvSpPr>
        <p:spPr>
          <a:xfrm>
            <a:off x="5972175" y="6872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trainSet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B4588-D6CE-4677-A214-BEB994932CE8}"/>
              </a:ext>
            </a:extLst>
          </p:cNvPr>
          <p:cNvSpPr txBox="1"/>
          <p:nvPr/>
        </p:nvSpPr>
        <p:spPr>
          <a:xfrm>
            <a:off x="9141540" y="687201"/>
            <a:ext cx="89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testSet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208618-F2F1-4A1F-941F-5F6A211CCE9B}"/>
              </a:ext>
            </a:extLst>
          </p:cNvPr>
          <p:cNvSpPr/>
          <p:nvPr/>
        </p:nvSpPr>
        <p:spPr>
          <a:xfrm>
            <a:off x="5572125" y="1054885"/>
            <a:ext cx="1990725" cy="44553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502D42-C477-48AC-A22B-4A800965BF07}"/>
              </a:ext>
            </a:extLst>
          </p:cNvPr>
          <p:cNvSpPr/>
          <p:nvPr/>
        </p:nvSpPr>
        <p:spPr>
          <a:xfrm>
            <a:off x="8562975" y="1064411"/>
            <a:ext cx="1990725" cy="444580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1D5CBC-2129-4485-8D0F-35EBB81A1C2A}"/>
              </a:ext>
            </a:extLst>
          </p:cNvPr>
          <p:cNvSpPr/>
          <p:nvPr/>
        </p:nvSpPr>
        <p:spPr>
          <a:xfrm>
            <a:off x="7562851" y="1054885"/>
            <a:ext cx="383082" cy="44553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0CA53F-56BA-4CA1-AE9F-290AEF79B903}"/>
              </a:ext>
            </a:extLst>
          </p:cNvPr>
          <p:cNvSpPr/>
          <p:nvPr/>
        </p:nvSpPr>
        <p:spPr>
          <a:xfrm>
            <a:off x="10553700" y="1064410"/>
            <a:ext cx="383082" cy="44553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3EAB24-AFED-4E4D-824C-25613EA3ADDC}"/>
              </a:ext>
            </a:extLst>
          </p:cNvPr>
          <p:cNvSpPr txBox="1"/>
          <p:nvPr/>
        </p:nvSpPr>
        <p:spPr>
          <a:xfrm>
            <a:off x="5821814" y="5730108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train_test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EABAEF-551F-4C20-9AC7-39E4601119CC}"/>
              </a:ext>
            </a:extLst>
          </p:cNvPr>
          <p:cNvSpPr txBox="1"/>
          <p:nvPr/>
        </p:nvSpPr>
        <p:spPr>
          <a:xfrm>
            <a:off x="7143396" y="573107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train_label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666272-A0E9-49FD-AF9B-A7B53E6AA2A1}"/>
              </a:ext>
            </a:extLst>
          </p:cNvPr>
          <p:cNvSpPr txBox="1"/>
          <p:nvPr/>
        </p:nvSpPr>
        <p:spPr>
          <a:xfrm>
            <a:off x="9007037" y="5725346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test_text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B43787-F90D-4430-886B-6FF70401CC8C}"/>
              </a:ext>
            </a:extLst>
          </p:cNvPr>
          <p:cNvSpPr txBox="1"/>
          <p:nvPr/>
        </p:nvSpPr>
        <p:spPr>
          <a:xfrm>
            <a:off x="10214776" y="5734871"/>
            <a:ext cx="115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test_label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B82A3E-ADA1-44AF-884F-192D4CF24140}"/>
              </a:ext>
            </a:extLst>
          </p:cNvPr>
          <p:cNvCxnSpPr>
            <a:cxnSpLocks/>
          </p:cNvCxnSpPr>
          <p:nvPr/>
        </p:nvCxnSpPr>
        <p:spPr>
          <a:xfrm>
            <a:off x="6405124" y="5510212"/>
            <a:ext cx="4762" cy="261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F680F5-EA58-402E-BF7B-F71C7518B4EE}"/>
              </a:ext>
            </a:extLst>
          </p:cNvPr>
          <p:cNvCxnSpPr/>
          <p:nvPr/>
        </p:nvCxnSpPr>
        <p:spPr>
          <a:xfrm>
            <a:off x="7739665" y="5510212"/>
            <a:ext cx="4762" cy="261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5E54E0-BDC0-4C01-8B98-6A7CEB78664E}"/>
              </a:ext>
            </a:extLst>
          </p:cNvPr>
          <p:cNvCxnSpPr/>
          <p:nvPr/>
        </p:nvCxnSpPr>
        <p:spPr>
          <a:xfrm>
            <a:off x="9521149" y="5518090"/>
            <a:ext cx="4762" cy="261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DBD10A-6CA8-4F58-8AB9-026661034FE8}"/>
              </a:ext>
            </a:extLst>
          </p:cNvPr>
          <p:cNvCxnSpPr/>
          <p:nvPr/>
        </p:nvCxnSpPr>
        <p:spPr>
          <a:xfrm>
            <a:off x="10739641" y="5529262"/>
            <a:ext cx="4762" cy="261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F77CD53-1BD0-4321-B44F-680C70372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89" y="2204308"/>
            <a:ext cx="2286000" cy="781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65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61CF-C542-4BA8-93BE-49ABE439382A}"/>
              </a:ext>
            </a:extLst>
          </p:cNvPr>
          <p:cNvSpPr txBox="1"/>
          <p:nvPr/>
        </p:nvSpPr>
        <p:spPr>
          <a:xfrm>
            <a:off x="400049" y="1948430"/>
            <a:ext cx="5909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 </a:t>
            </a:r>
            <a:r>
              <a:rPr lang="ko-KR" altLang="en-US" sz="1400" dirty="0"/>
              <a:t>설치 파일을 다운 받을 수 있는 </a:t>
            </a:r>
            <a:r>
              <a:rPr lang="en-US" altLang="ko-KR" sz="1400" dirty="0"/>
              <a:t>Mirror Site </a:t>
            </a:r>
            <a:r>
              <a:rPr lang="ko-KR" altLang="en-US" sz="1400" dirty="0"/>
              <a:t>목록을 확인할 수 있음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CB8F32-6402-461F-966B-0FB1960C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94" y="2316656"/>
            <a:ext cx="5285644" cy="27438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D4CB25F-DAD7-41C0-B5AF-97B0D04FACF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733316" y="5060478"/>
            <a:ext cx="1" cy="628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2BAFF868-CCB3-4033-B964-2EC2DEB2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95" y="5689308"/>
            <a:ext cx="5285644" cy="811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E3B1F2-1E1B-48D4-845F-81CEC3B13805}"/>
              </a:ext>
            </a:extLst>
          </p:cNvPr>
          <p:cNvSpPr txBox="1"/>
          <p:nvPr/>
        </p:nvSpPr>
        <p:spPr>
          <a:xfrm>
            <a:off x="5733316" y="5236393"/>
            <a:ext cx="1024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Scroll Down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CE9E20-F28D-4320-BE6E-B9C45EE1F0B7}"/>
              </a:ext>
            </a:extLst>
          </p:cNvPr>
          <p:cNvSpPr/>
          <p:nvPr/>
        </p:nvSpPr>
        <p:spPr>
          <a:xfrm>
            <a:off x="3311034" y="5778838"/>
            <a:ext cx="967888" cy="1703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D6A800A-C051-4D21-A607-9265930DD17C}"/>
              </a:ext>
            </a:extLst>
          </p:cNvPr>
          <p:cNvCxnSpPr>
            <a:endCxn id="29" idx="1"/>
          </p:cNvCxnSpPr>
          <p:nvPr/>
        </p:nvCxnSpPr>
        <p:spPr>
          <a:xfrm rot="5400000" flipH="1" flipV="1">
            <a:off x="2790000" y="5943965"/>
            <a:ext cx="600988" cy="44107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81BCF6-F195-484F-A400-1BA1BDD9251A}"/>
              </a:ext>
            </a:extLst>
          </p:cNvPr>
          <p:cNvSpPr txBox="1"/>
          <p:nvPr/>
        </p:nvSpPr>
        <p:spPr>
          <a:xfrm>
            <a:off x="2614915" y="6411670"/>
            <a:ext cx="526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Click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DC6075-DA59-47AE-98F1-3B640BEBCD2B}"/>
              </a:ext>
            </a:extLst>
          </p:cNvPr>
          <p:cNvSpPr txBox="1"/>
          <p:nvPr/>
        </p:nvSpPr>
        <p:spPr>
          <a:xfrm>
            <a:off x="400049" y="715775"/>
            <a:ext cx="33473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 </a:t>
            </a:r>
            <a:r>
              <a:rPr lang="ko-KR" altLang="en-US" sz="3200" b="1" dirty="0"/>
              <a:t>개발 환경 구축</a:t>
            </a:r>
            <a:endParaRPr lang="en-US" altLang="ko-KR" sz="3200" b="1" dirty="0"/>
          </a:p>
          <a:p>
            <a:r>
              <a:rPr lang="en-US" altLang="ko-KR" sz="2000" dirty="0"/>
              <a:t>- R</a:t>
            </a:r>
            <a:r>
              <a:rPr lang="ko-KR" altLang="en-US" sz="2000" dirty="0"/>
              <a:t> 설치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14063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3123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TF-IDF</a:t>
            </a:r>
            <a:r>
              <a:rPr lang="ko-KR" altLang="en-US" sz="2000" dirty="0"/>
              <a:t>를 이용한 전통적 분류 방법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E58F1-7FB2-449C-AEFF-01E2EC390D3F}"/>
              </a:ext>
            </a:extLst>
          </p:cNvPr>
          <p:cNvSpPr txBox="1"/>
          <p:nvPr/>
        </p:nvSpPr>
        <p:spPr>
          <a:xfrm>
            <a:off x="400049" y="1950919"/>
            <a:ext cx="8509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Train Data</a:t>
            </a:r>
            <a:r>
              <a:rPr lang="ko-KR" altLang="en-US" dirty="0"/>
              <a:t>를 </a:t>
            </a:r>
            <a:r>
              <a:rPr lang="en-US" altLang="ko-KR" dirty="0"/>
              <a:t>DTM</a:t>
            </a:r>
            <a:r>
              <a:rPr lang="ko-KR" altLang="en-US" dirty="0"/>
              <a:t>으로 변환하여 </a:t>
            </a:r>
            <a:r>
              <a:rPr lang="en-US" altLang="ko-KR" dirty="0"/>
              <a:t>Train Data</a:t>
            </a:r>
            <a:r>
              <a:rPr lang="ko-KR" altLang="en-US" dirty="0"/>
              <a:t>에 속한 단어들의 </a:t>
            </a:r>
            <a:r>
              <a:rPr lang="en-US" altLang="ko-KR" dirty="0"/>
              <a:t>TF-IDF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57314-A14C-4E43-9A5D-35880D4BA44D}"/>
              </a:ext>
            </a:extLst>
          </p:cNvPr>
          <p:cNvSpPr txBox="1"/>
          <p:nvPr/>
        </p:nvSpPr>
        <p:spPr>
          <a:xfrm>
            <a:off x="832747" y="3085148"/>
            <a:ext cx="399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TF-IDF</a:t>
            </a:r>
            <a:r>
              <a:rPr lang="ko-KR" altLang="en-US" sz="1200" dirty="0"/>
              <a:t>를 구할 단어의 기준은 </a:t>
            </a:r>
            <a:r>
              <a:rPr lang="en-US" altLang="ko-KR" sz="1200" dirty="0"/>
              <a:t>2</a:t>
            </a:r>
            <a:r>
              <a:rPr lang="ko-KR" altLang="en-US" sz="1200" dirty="0"/>
              <a:t>자</a:t>
            </a:r>
            <a:r>
              <a:rPr lang="en-US" altLang="ko-KR" sz="1200" dirty="0"/>
              <a:t>~5</a:t>
            </a:r>
            <a:r>
              <a:rPr lang="ko-KR" altLang="en-US" sz="1200" dirty="0"/>
              <a:t>자 사이의 단어</a:t>
            </a:r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328371-EDAB-44CD-A083-86F0A05872EE}"/>
              </a:ext>
            </a:extLst>
          </p:cNvPr>
          <p:cNvSpPr txBox="1"/>
          <p:nvPr/>
        </p:nvSpPr>
        <p:spPr>
          <a:xfrm>
            <a:off x="832746" y="4056362"/>
            <a:ext cx="6901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Tf-idf</a:t>
            </a:r>
            <a:r>
              <a:rPr lang="ko-KR" altLang="en-US" sz="1200" dirty="0"/>
              <a:t>가 구해진 </a:t>
            </a:r>
            <a:r>
              <a:rPr lang="en-US" altLang="ko-KR" sz="1200" dirty="0" err="1"/>
              <a:t>TrainSet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TestSet</a:t>
            </a:r>
            <a:r>
              <a:rPr lang="ko-KR" altLang="en-US" sz="1200" dirty="0"/>
              <a:t>의 단어를 비교하기 위해 데이터 형태를 </a:t>
            </a:r>
            <a:r>
              <a:rPr lang="en-US" altLang="ko-KR" sz="1200" dirty="0"/>
              <a:t>Matrix </a:t>
            </a:r>
            <a:r>
              <a:rPr lang="ko-KR" altLang="en-US" sz="1200" dirty="0"/>
              <a:t>형태로 변환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F8BF14-671C-4855-BA1D-F0917031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10" y="2398118"/>
            <a:ext cx="8115300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297B7F-9669-4A7A-8E52-25885D44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10" y="3653956"/>
            <a:ext cx="2352675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3352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3123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TF-IDF</a:t>
            </a:r>
            <a:r>
              <a:rPr lang="ko-KR" altLang="en-US" sz="2000" dirty="0"/>
              <a:t>를 이용한 전통적 분류 방법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E58F1-7FB2-449C-AEFF-01E2EC390D3F}"/>
              </a:ext>
            </a:extLst>
          </p:cNvPr>
          <p:cNvSpPr txBox="1"/>
          <p:nvPr/>
        </p:nvSpPr>
        <p:spPr>
          <a:xfrm>
            <a:off x="400049" y="1950919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TF-IDF</a:t>
            </a:r>
            <a:r>
              <a:rPr lang="ko-KR" altLang="en-US" dirty="0"/>
              <a:t> 합계를 구하는 함수 작성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09131F-9866-4EBC-B132-373CA2796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2415741"/>
            <a:ext cx="3800475" cy="1876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3FD65B-6DB6-4E31-B3F6-E9A123C87A5D}"/>
              </a:ext>
            </a:extLst>
          </p:cNvPr>
          <p:cNvSpPr txBox="1"/>
          <p:nvPr/>
        </p:nvSpPr>
        <p:spPr>
          <a:xfrm>
            <a:off x="4837270" y="2383557"/>
            <a:ext cx="70609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 err="1"/>
              <a:t>TestData</a:t>
            </a:r>
            <a:r>
              <a:rPr lang="ko-KR" altLang="en-US" sz="1200" dirty="0"/>
              <a:t>와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 err="1"/>
              <a:t>TrainData</a:t>
            </a:r>
            <a:r>
              <a:rPr lang="ko-KR" altLang="en-US" sz="1200" dirty="0"/>
              <a:t>를 매개변수로 받음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TestData</a:t>
            </a:r>
            <a:r>
              <a:rPr lang="ko-KR" altLang="en-US" sz="1200" dirty="0"/>
              <a:t>는 하나의 </a:t>
            </a:r>
            <a:r>
              <a:rPr lang="en-US" altLang="ko-KR" sz="1200" dirty="0"/>
              <a:t>String</a:t>
            </a:r>
            <a:r>
              <a:rPr lang="ko-KR" altLang="en-US" sz="1200" dirty="0"/>
              <a:t>이기 때문에 공백을 기준으로 </a:t>
            </a:r>
            <a:r>
              <a:rPr lang="en-US" altLang="ko-KR" sz="1200" dirty="0"/>
              <a:t>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Split</a:t>
            </a:r>
            <a:r>
              <a:rPr lang="ko-KR" altLang="en-US" sz="1200" dirty="0"/>
              <a:t>된 </a:t>
            </a:r>
            <a:r>
              <a:rPr lang="en-US" altLang="ko-KR" sz="1200" dirty="0" err="1"/>
              <a:t>TestData</a:t>
            </a:r>
            <a:r>
              <a:rPr lang="ko-KR" altLang="en-US" sz="1200" dirty="0"/>
              <a:t>를 탐색하며 </a:t>
            </a:r>
            <a:r>
              <a:rPr lang="en-US" altLang="ko-KR" sz="1200" dirty="0" err="1"/>
              <a:t>TestData</a:t>
            </a:r>
            <a:r>
              <a:rPr lang="ko-KR" altLang="en-US" sz="1200" dirty="0"/>
              <a:t>의 단어와 </a:t>
            </a:r>
            <a:r>
              <a:rPr lang="en-US" altLang="ko-KR" sz="1200" dirty="0" err="1"/>
              <a:t>TrainData</a:t>
            </a:r>
            <a:r>
              <a:rPr lang="ko-KR" altLang="en-US" sz="1200" dirty="0"/>
              <a:t>의 단어 중</a:t>
            </a:r>
            <a:r>
              <a:rPr lang="en-US" altLang="ko-KR" sz="1200" dirty="0"/>
              <a:t> </a:t>
            </a:r>
            <a:r>
              <a:rPr lang="ko-KR" altLang="en-US" sz="1200" dirty="0"/>
              <a:t>동일한 단어가 있는지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동일한 단어가 존재한다면 해당 단어의 </a:t>
            </a:r>
            <a:r>
              <a:rPr lang="en-US" altLang="ko-KR" sz="1200" dirty="0"/>
              <a:t>TF-IDF</a:t>
            </a:r>
            <a:r>
              <a:rPr lang="ko-KR" altLang="en-US" sz="1200" dirty="0"/>
              <a:t>값을 </a:t>
            </a:r>
            <a:r>
              <a:rPr lang="en-US" altLang="ko-KR" sz="1200" dirty="0"/>
              <a:t>sum</a:t>
            </a:r>
            <a:r>
              <a:rPr lang="ko-KR" altLang="en-US" sz="1200" dirty="0"/>
              <a:t>으로 합산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최종적으로 합산된 </a:t>
            </a:r>
            <a:r>
              <a:rPr lang="en-US" altLang="ko-KR" sz="1200" dirty="0"/>
              <a:t>sum</a:t>
            </a:r>
            <a:r>
              <a:rPr lang="ko-KR" altLang="en-US" sz="1200" dirty="0"/>
              <a:t>은 값이 높을수록 문서 간 유사하다는 것을 나타냄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01554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3123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TF-IDF</a:t>
            </a:r>
            <a:r>
              <a:rPr lang="ko-KR" altLang="en-US" sz="2000" dirty="0"/>
              <a:t>를 이용한 전통적 분류 방법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E58F1-7FB2-449C-AEFF-01E2EC390D3F}"/>
              </a:ext>
            </a:extLst>
          </p:cNvPr>
          <p:cNvSpPr txBox="1"/>
          <p:nvPr/>
        </p:nvSpPr>
        <p:spPr>
          <a:xfrm>
            <a:off x="400049" y="195091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TF-IDF</a:t>
            </a:r>
            <a:r>
              <a:rPr lang="ko-KR" altLang="en-US" dirty="0"/>
              <a:t>의 합계를 통해 분류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25397-DF94-4DBA-8A54-8A7A76A89A76}"/>
              </a:ext>
            </a:extLst>
          </p:cNvPr>
          <p:cNvSpPr txBox="1"/>
          <p:nvPr/>
        </p:nvSpPr>
        <p:spPr>
          <a:xfrm>
            <a:off x="832747" y="4290504"/>
            <a:ext cx="7662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 err="1"/>
              <a:t>TestData</a:t>
            </a:r>
            <a:r>
              <a:rPr lang="ko-KR" altLang="en-US" sz="1200" dirty="0"/>
              <a:t>와 모든 </a:t>
            </a:r>
            <a:r>
              <a:rPr lang="en-US" altLang="ko-KR" sz="1200" dirty="0" err="1"/>
              <a:t>TrainData</a:t>
            </a:r>
            <a:r>
              <a:rPr lang="ko-KR" altLang="en-US" sz="1200" dirty="0"/>
              <a:t>를 대상으로 </a:t>
            </a:r>
            <a:r>
              <a:rPr lang="en-US" altLang="ko-KR" sz="1200" dirty="0"/>
              <a:t>TF-IDF </a:t>
            </a:r>
            <a:r>
              <a:rPr lang="ko-KR" altLang="en-US" sz="1200" dirty="0"/>
              <a:t>합계를 구함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합계를 구할 때마다 가장 높은 </a:t>
            </a:r>
            <a:r>
              <a:rPr lang="en-US" altLang="ko-KR" sz="1200" dirty="0"/>
              <a:t>TF-IDF </a:t>
            </a:r>
            <a:r>
              <a:rPr lang="ko-KR" altLang="en-US" sz="1200" dirty="0"/>
              <a:t>합계</a:t>
            </a:r>
            <a:r>
              <a:rPr lang="en-US" altLang="ko-KR" sz="1200" dirty="0"/>
              <a:t>(max)</a:t>
            </a:r>
            <a:r>
              <a:rPr lang="ko-KR" altLang="en-US" sz="1200" dirty="0"/>
              <a:t>와 가장 높은 </a:t>
            </a:r>
            <a:r>
              <a:rPr lang="en-US" altLang="ko-KR" sz="1200" dirty="0"/>
              <a:t>TF_IDF </a:t>
            </a:r>
            <a:r>
              <a:rPr lang="ko-KR" altLang="en-US" sz="1200" dirty="0"/>
              <a:t>합계를 가진 문서의 </a:t>
            </a:r>
            <a:r>
              <a:rPr lang="en-US" altLang="ko-KR" sz="1200" dirty="0"/>
              <a:t>index(j)</a:t>
            </a:r>
            <a:r>
              <a:rPr lang="ko-KR" altLang="en-US" sz="1200" dirty="0"/>
              <a:t>를 구함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최종적으로 구해진 </a:t>
            </a:r>
            <a:r>
              <a:rPr lang="en-US" altLang="ko-KR" sz="1200" dirty="0"/>
              <a:t>max</a:t>
            </a:r>
            <a:r>
              <a:rPr lang="ko-KR" altLang="en-US" sz="1200" dirty="0"/>
              <a:t>와 </a:t>
            </a:r>
            <a:r>
              <a:rPr lang="en-US" altLang="ko-KR" sz="1200" dirty="0"/>
              <a:t>j</a:t>
            </a:r>
            <a:r>
              <a:rPr lang="ko-KR" altLang="en-US" sz="1200" dirty="0"/>
              <a:t>는 가장 가까운 문서의 </a:t>
            </a:r>
            <a:r>
              <a:rPr lang="en-US" altLang="ko-KR" sz="1200" dirty="0" err="1"/>
              <a:t>tf-idf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합계값과</a:t>
            </a:r>
            <a:r>
              <a:rPr lang="ko-KR" altLang="en-US" sz="1200" dirty="0"/>
              <a:t> 번호를 나타냄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algn="ctr"/>
            <a:r>
              <a:rPr lang="ko-KR" altLang="en-US" sz="1200" dirty="0"/>
              <a:t>위 단계를 모든 </a:t>
            </a:r>
            <a:r>
              <a:rPr lang="en-US" altLang="ko-KR" sz="1200" dirty="0" err="1"/>
              <a:t>TestData</a:t>
            </a:r>
            <a:r>
              <a:rPr lang="ko-KR" altLang="en-US" sz="1200" dirty="0"/>
              <a:t>를 대상으로 하여 반복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6AD03-155F-4E43-B288-F4773856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1" y="2410027"/>
            <a:ext cx="8639175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88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3123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TF-IDF</a:t>
            </a:r>
            <a:r>
              <a:rPr lang="ko-KR" altLang="en-US" sz="2000" dirty="0"/>
              <a:t>를 이용한 전통적 분류 방법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E58F1-7FB2-449C-AEFF-01E2EC390D3F}"/>
              </a:ext>
            </a:extLst>
          </p:cNvPr>
          <p:cNvSpPr txBox="1"/>
          <p:nvPr/>
        </p:nvSpPr>
        <p:spPr>
          <a:xfrm>
            <a:off x="400049" y="195091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분류 결과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87F9F-475E-4ED1-99F0-BBD9BCFC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2154766"/>
            <a:ext cx="4476750" cy="39851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E303E-B36A-4E5C-8B72-956E03E41932}"/>
              </a:ext>
            </a:extLst>
          </p:cNvPr>
          <p:cNvSpPr txBox="1"/>
          <p:nvPr/>
        </p:nvSpPr>
        <p:spPr>
          <a:xfrm>
            <a:off x="3807659" y="6194797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30</a:t>
            </a:r>
            <a:r>
              <a:rPr lang="ko-KR" altLang="en-US" sz="1200" dirty="0"/>
              <a:t>개의 데이터 중 </a:t>
            </a:r>
            <a:r>
              <a:rPr lang="en-US" altLang="ko-KR" sz="1200" dirty="0"/>
              <a:t>3</a:t>
            </a:r>
            <a:r>
              <a:rPr lang="ko-KR" altLang="en-US" sz="1200" dirty="0"/>
              <a:t>개의 문서가 </a:t>
            </a:r>
            <a:r>
              <a:rPr lang="ko-KR" altLang="en-US" sz="1200" dirty="0" err="1"/>
              <a:t>오분류</a:t>
            </a:r>
            <a:r>
              <a:rPr lang="en-US" altLang="ko-KR" sz="1200" dirty="0"/>
              <a:t>(</a:t>
            </a:r>
            <a:r>
              <a:rPr lang="ko-KR" altLang="en-US" sz="1200" dirty="0"/>
              <a:t>정확도 </a:t>
            </a:r>
            <a:r>
              <a:rPr lang="en-US" altLang="ko-KR" sz="1200" dirty="0"/>
              <a:t>90%)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71147E-F200-4DA1-A041-EF9B462C0DC5}"/>
              </a:ext>
            </a:extLst>
          </p:cNvPr>
          <p:cNvSpPr/>
          <p:nvPr/>
        </p:nvSpPr>
        <p:spPr>
          <a:xfrm>
            <a:off x="3857626" y="2154767"/>
            <a:ext cx="2343150" cy="1384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37484A-EA29-48C4-BC22-4A9E43722D02}"/>
              </a:ext>
            </a:extLst>
          </p:cNvPr>
          <p:cNvSpPr/>
          <p:nvPr/>
        </p:nvSpPr>
        <p:spPr>
          <a:xfrm>
            <a:off x="3857626" y="4393142"/>
            <a:ext cx="2343150" cy="1384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B7D016-DA1F-4D8C-B4B1-32B492E6775E}"/>
              </a:ext>
            </a:extLst>
          </p:cNvPr>
          <p:cNvSpPr/>
          <p:nvPr/>
        </p:nvSpPr>
        <p:spPr>
          <a:xfrm>
            <a:off x="3857626" y="4926542"/>
            <a:ext cx="2343150" cy="1384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51DECE-BE8E-4E5B-A3B4-86A79F3E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0" y="3551991"/>
            <a:ext cx="1971675" cy="161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95493-519D-472D-82B4-A71E634A0385}"/>
              </a:ext>
            </a:extLst>
          </p:cNvPr>
          <p:cNvSpPr txBox="1"/>
          <p:nvPr/>
        </p:nvSpPr>
        <p:spPr>
          <a:xfrm>
            <a:off x="899055" y="3802249"/>
            <a:ext cx="151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 </a:t>
            </a:r>
            <a:r>
              <a:rPr lang="ko-KR" altLang="en-US" sz="1200" dirty="0"/>
              <a:t>파일 실행 명령어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2067989-58C1-4A5A-A45A-7F0F57867116}"/>
              </a:ext>
            </a:extLst>
          </p:cNvPr>
          <p:cNvSpPr/>
          <p:nvPr/>
        </p:nvSpPr>
        <p:spPr>
          <a:xfrm>
            <a:off x="3037507" y="3668482"/>
            <a:ext cx="266700" cy="267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195419-6859-47AA-ACB3-35A5C13E61ED}"/>
              </a:ext>
            </a:extLst>
          </p:cNvPr>
          <p:cNvSpPr txBox="1"/>
          <p:nvPr/>
        </p:nvSpPr>
        <p:spPr>
          <a:xfrm>
            <a:off x="508395" y="4318230"/>
            <a:ext cx="230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실행파일이 </a:t>
            </a:r>
            <a:r>
              <a:rPr lang="en-US" altLang="ko-KR" sz="1200" dirty="0" err="1"/>
              <a:t>getwd</a:t>
            </a:r>
            <a:r>
              <a:rPr lang="en-US" altLang="ko-KR" sz="1200" dirty="0"/>
              <a:t>()</a:t>
            </a:r>
            <a:r>
              <a:rPr lang="ko-KR" altLang="en-US" sz="1200" dirty="0"/>
              <a:t>를 통해 나온 경로와 같은 경로에 있어야함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43375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35888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KNN</a:t>
            </a:r>
            <a:r>
              <a:rPr lang="ko-KR" altLang="en-US" sz="2000" dirty="0"/>
              <a:t>을 이용한 인공지능 분류 방법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E58F1-7FB2-449C-AEFF-01E2EC390D3F}"/>
              </a:ext>
            </a:extLst>
          </p:cNvPr>
          <p:cNvSpPr txBox="1"/>
          <p:nvPr/>
        </p:nvSpPr>
        <p:spPr>
          <a:xfrm>
            <a:off x="400049" y="1950919"/>
            <a:ext cx="506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모든</a:t>
            </a:r>
            <a:r>
              <a:rPr lang="en-US" altLang="ko-KR" dirty="0"/>
              <a:t> Data</a:t>
            </a:r>
            <a:r>
              <a:rPr lang="ko-KR" altLang="en-US" dirty="0"/>
              <a:t>에 속한 단어들의 </a:t>
            </a:r>
            <a:r>
              <a:rPr lang="en-US" altLang="ko-KR" dirty="0"/>
              <a:t>TF-IDF</a:t>
            </a:r>
            <a:r>
              <a:rPr lang="ko-KR" altLang="en-US" dirty="0"/>
              <a:t>를 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721DD-F663-4CC9-AF93-EBE7A80E59D8}"/>
              </a:ext>
            </a:extLst>
          </p:cNvPr>
          <p:cNvSpPr txBox="1"/>
          <p:nvPr/>
        </p:nvSpPr>
        <p:spPr>
          <a:xfrm>
            <a:off x="682235" y="3339695"/>
            <a:ext cx="4990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모든 </a:t>
            </a:r>
            <a:r>
              <a:rPr lang="en-US" altLang="ko-KR" sz="1200" dirty="0"/>
              <a:t>Data</a:t>
            </a:r>
            <a:r>
              <a:rPr lang="ko-KR" altLang="en-US" sz="1200" dirty="0"/>
              <a:t>의 </a:t>
            </a:r>
            <a:r>
              <a:rPr lang="en-US" altLang="ko-KR" sz="1200" dirty="0"/>
              <a:t>TF-IDF</a:t>
            </a:r>
            <a:r>
              <a:rPr lang="ko-KR" altLang="en-US" sz="1200" dirty="0"/>
              <a:t>를 구하기 위해 </a:t>
            </a:r>
            <a:r>
              <a:rPr lang="en-US" altLang="ko-KR" sz="1200" dirty="0" err="1"/>
              <a:t>train_x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test_x</a:t>
            </a:r>
            <a:r>
              <a:rPr lang="ko-KR" altLang="en-US" sz="1200" dirty="0"/>
              <a:t>를 하나로 결합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TF-IDF</a:t>
            </a:r>
            <a:r>
              <a:rPr lang="ko-KR" altLang="en-US" sz="1200" dirty="0"/>
              <a:t>를 구할 단어의 기준은 </a:t>
            </a:r>
            <a:r>
              <a:rPr lang="en-US" altLang="ko-KR" sz="1200" dirty="0"/>
              <a:t>2</a:t>
            </a:r>
            <a:r>
              <a:rPr lang="ko-KR" altLang="en-US" sz="1200" dirty="0"/>
              <a:t>자</a:t>
            </a:r>
            <a:r>
              <a:rPr lang="en-US" altLang="ko-KR" sz="1200" dirty="0"/>
              <a:t>~5</a:t>
            </a:r>
            <a:r>
              <a:rPr lang="ko-KR" altLang="en-US" sz="1200" dirty="0"/>
              <a:t>자 사이의 단어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행의 데이터 비교를 위해 </a:t>
            </a:r>
            <a:r>
              <a:rPr lang="en-US" altLang="ko-KR" sz="1200" dirty="0"/>
              <a:t>DTM</a:t>
            </a:r>
            <a:r>
              <a:rPr lang="ko-KR" altLang="en-US" sz="1200" dirty="0"/>
              <a:t>의 데이터 타입을 행렬로 변환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71CC1-2D92-4F24-8E23-2946F637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35" y="4300059"/>
            <a:ext cx="15240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1E756F-1F25-460D-8E09-C171618B51A7}"/>
              </a:ext>
            </a:extLst>
          </p:cNvPr>
          <p:cNvSpPr txBox="1"/>
          <p:nvPr/>
        </p:nvSpPr>
        <p:spPr>
          <a:xfrm>
            <a:off x="682235" y="4680171"/>
            <a:ext cx="4490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단어들의 </a:t>
            </a:r>
            <a:r>
              <a:rPr lang="en-US" altLang="ko-KR" sz="1200" dirty="0"/>
              <a:t>TF-IDF</a:t>
            </a:r>
            <a:r>
              <a:rPr lang="ko-KR" altLang="en-US" sz="1200" dirty="0"/>
              <a:t>가 구해진 행렬을 다시 </a:t>
            </a:r>
            <a:r>
              <a:rPr lang="en-US" altLang="ko-KR" sz="1200" dirty="0"/>
              <a:t>train</a:t>
            </a:r>
            <a:r>
              <a:rPr lang="ko-KR" altLang="en-US" sz="1200" dirty="0"/>
              <a:t>과 </a:t>
            </a:r>
            <a:r>
              <a:rPr lang="en-US" altLang="ko-KR" sz="1200" dirty="0"/>
              <a:t>test</a:t>
            </a:r>
            <a:r>
              <a:rPr lang="ko-KR" altLang="en-US" sz="1200" dirty="0"/>
              <a:t>로 분리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1~45</a:t>
            </a:r>
            <a:r>
              <a:rPr lang="ko-KR" altLang="en-US" sz="1200" dirty="0"/>
              <a:t>번은 </a:t>
            </a:r>
            <a:r>
              <a:rPr lang="en-US" altLang="ko-KR" sz="1200" dirty="0"/>
              <a:t>train data(45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46~75</a:t>
            </a:r>
            <a:r>
              <a:rPr lang="ko-KR" altLang="en-US" sz="1200" dirty="0"/>
              <a:t>번은 </a:t>
            </a:r>
            <a:r>
              <a:rPr lang="en-US" altLang="ko-KR" sz="1200" dirty="0"/>
              <a:t>test data(30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33572-B590-4D6F-A7C9-77DD9172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0" y="2430203"/>
            <a:ext cx="81343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2024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35888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KNN</a:t>
            </a:r>
            <a:r>
              <a:rPr lang="ko-KR" altLang="en-US" sz="2000" dirty="0"/>
              <a:t>을 이용한 인공지능 분류 방법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E58F1-7FB2-449C-AEFF-01E2EC390D3F}"/>
              </a:ext>
            </a:extLst>
          </p:cNvPr>
          <p:cNvSpPr txBox="1"/>
          <p:nvPr/>
        </p:nvSpPr>
        <p:spPr>
          <a:xfrm>
            <a:off x="400049" y="1950919"/>
            <a:ext cx="425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Data</a:t>
            </a:r>
            <a:r>
              <a:rPr lang="ko-KR" altLang="en-US" dirty="0"/>
              <a:t>간 거리를 구할 함수를 작성한다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9CE30-5281-4F8F-AABE-C9823FC2CA37}"/>
              </a:ext>
            </a:extLst>
          </p:cNvPr>
          <p:cNvSpPr txBox="1"/>
          <p:nvPr/>
        </p:nvSpPr>
        <p:spPr>
          <a:xfrm>
            <a:off x="682235" y="2435667"/>
            <a:ext cx="922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KNN </a:t>
            </a:r>
            <a:r>
              <a:rPr lang="en-US" altLang="ko-KR" sz="1200" dirty="0" err="1"/>
              <a:t>Algorihtm</a:t>
            </a:r>
            <a:r>
              <a:rPr lang="ko-KR" altLang="en-US" sz="1200" dirty="0"/>
              <a:t>에서는 데이터 간 거리를 구할 함수가 필요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일반적으로 </a:t>
            </a:r>
            <a:r>
              <a:rPr lang="en-US" altLang="ko-KR" sz="1200" dirty="0"/>
              <a:t>Euclidean Distance</a:t>
            </a:r>
            <a:r>
              <a:rPr lang="ko-KR" altLang="en-US" sz="1200" dirty="0"/>
              <a:t>를 많이 사용하지만 데이터가 고차원인 경우</a:t>
            </a:r>
            <a:r>
              <a:rPr lang="en-US" altLang="ko-KR" sz="1200" dirty="0"/>
              <a:t>(Feature</a:t>
            </a:r>
            <a:r>
              <a:rPr lang="ko-KR" altLang="en-US" sz="1200" dirty="0"/>
              <a:t>가 많은 경우</a:t>
            </a:r>
            <a:r>
              <a:rPr lang="en-US" altLang="ko-KR" sz="1200" dirty="0"/>
              <a:t>) Cosine Similarity</a:t>
            </a:r>
            <a:r>
              <a:rPr lang="ko-KR" altLang="en-US" sz="1200" dirty="0"/>
              <a:t>를 주로 사용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81445-25C5-43D0-9F1B-4D2727C9451C}"/>
              </a:ext>
            </a:extLst>
          </p:cNvPr>
          <p:cNvSpPr txBox="1"/>
          <p:nvPr/>
        </p:nvSpPr>
        <p:spPr>
          <a:xfrm>
            <a:off x="590774" y="4355749"/>
            <a:ext cx="333456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분자 부분 </a:t>
            </a:r>
            <a:r>
              <a:rPr lang="en-US" altLang="ko-KR" sz="1200" dirty="0"/>
              <a:t>– </a:t>
            </a:r>
            <a:r>
              <a:rPr lang="ko-KR" altLang="en-US" sz="1200" dirty="0"/>
              <a:t>두 벡터의 원소를 곱한 뒤 합산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en-US" altLang="ko-KR" sz="1200" dirty="0"/>
              <a:t>A = (1,2,3,4,5)    B = (6,7,8,9,10)</a:t>
            </a:r>
          </a:p>
          <a:p>
            <a:pPr lvl="1"/>
            <a:endParaRPr lang="en-US" altLang="ko-KR" sz="1200" dirty="0"/>
          </a:p>
          <a:p>
            <a:pPr lvl="1"/>
            <a:r>
              <a:rPr lang="en-US" altLang="ko-KR" sz="1200" dirty="0"/>
              <a:t>1*6 = 6</a:t>
            </a:r>
          </a:p>
          <a:p>
            <a:pPr lvl="1"/>
            <a:r>
              <a:rPr lang="en-US" altLang="ko-KR" sz="1200" dirty="0"/>
              <a:t>2*7 = 14</a:t>
            </a:r>
          </a:p>
          <a:p>
            <a:pPr lvl="1"/>
            <a:r>
              <a:rPr lang="en-US" altLang="ko-KR" sz="1200" dirty="0"/>
              <a:t>3*8 = 24</a:t>
            </a:r>
          </a:p>
          <a:p>
            <a:pPr lvl="1"/>
            <a:r>
              <a:rPr lang="en-US" altLang="ko-KR" sz="1200" dirty="0"/>
              <a:t>4*9 = 36</a:t>
            </a:r>
          </a:p>
          <a:p>
            <a:pPr lvl="1"/>
            <a:r>
              <a:rPr lang="en-US" altLang="ko-KR" sz="1200" dirty="0"/>
              <a:t>5*10 = 50</a:t>
            </a:r>
          </a:p>
          <a:p>
            <a:pPr lvl="1"/>
            <a:endParaRPr lang="en-US" altLang="ko-KR" sz="1200" dirty="0"/>
          </a:p>
          <a:p>
            <a:pPr lvl="1"/>
            <a:r>
              <a:rPr lang="en-US" altLang="ko-KR" sz="1200" dirty="0"/>
              <a:t>6+14+24+36+50 = 130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50E719-87A0-4270-93B1-5B0F68C75B09}"/>
                  </a:ext>
                </a:extLst>
              </p:cNvPr>
              <p:cNvSpPr txBox="1"/>
              <p:nvPr/>
            </p:nvSpPr>
            <p:spPr>
              <a:xfrm>
                <a:off x="4085554" y="4349734"/>
                <a:ext cx="4462375" cy="1711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2. </a:t>
                </a:r>
                <a:r>
                  <a:rPr lang="ko-KR" altLang="en-US" sz="1200" dirty="0"/>
                  <a:t>분모 부분 </a:t>
                </a:r>
                <a:r>
                  <a:rPr lang="en-US" altLang="ko-KR" sz="1200" dirty="0"/>
                  <a:t>– </a:t>
                </a:r>
                <a:r>
                  <a:rPr lang="ko-KR" altLang="en-US" sz="1200" dirty="0"/>
                  <a:t>두 벡터 각각의 크기를 구한 뒤 곱</a:t>
                </a:r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=7.4161984870957</m:t>
                      </m:r>
                    </m:oMath>
                  </m:oMathPara>
                </a14:m>
                <a:endParaRPr lang="en-US" altLang="ko-KR" sz="1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1659021245849</m:t>
                      </m:r>
                    </m:oMath>
                  </m:oMathPara>
                </a14:m>
                <a:endParaRPr lang="en-US" altLang="ko-KR" sz="1200" dirty="0"/>
              </a:p>
              <a:p>
                <a:pPr lvl="1"/>
                <a:endParaRPr lang="en-US" altLang="ko-KR" sz="1200" dirty="0"/>
              </a:p>
              <a:p>
                <a:pPr lvl="1"/>
                <a:endParaRPr lang="en-US" altLang="ko-KR" sz="1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=134.7219358530751</m:t>
                      </m:r>
                    </m:oMath>
                  </m:oMathPara>
                </a14:m>
                <a:endParaRPr lang="en-US" altLang="ko-KR" sz="1200" dirty="0"/>
              </a:p>
              <a:p>
                <a:pPr lvl="1"/>
                <a:endParaRPr lang="en-US" altLang="ko-KR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50E719-87A0-4270-93B1-5B0F68C75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554" y="4349734"/>
                <a:ext cx="4462375" cy="1711302"/>
              </a:xfrm>
              <a:prstGeom prst="rect">
                <a:avLst/>
              </a:prstGeom>
              <a:blipFill>
                <a:blip r:embed="rId2"/>
                <a:stretch>
                  <a:fillRect t="-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cosine similarity formulaì ëí ì´ë¯¸ì§ ê²ìê²°ê³¼">
            <a:extLst>
              <a:ext uri="{FF2B5EF4-FFF2-40B4-BE49-F238E27FC236}">
                <a16:creationId xmlns:a16="http://schemas.microsoft.com/office/drawing/2014/main" id="{6138BB36-F46A-4050-90ED-F9606FE00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70" y="2943272"/>
            <a:ext cx="5166205" cy="13443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8883D2-D7B5-4DD2-8456-2209A59C13C1}"/>
                  </a:ext>
                </a:extLst>
              </p:cNvPr>
              <p:cNvSpPr txBox="1"/>
              <p:nvPr/>
            </p:nvSpPr>
            <p:spPr>
              <a:xfrm>
                <a:off x="8708142" y="4349734"/>
                <a:ext cx="3004925" cy="80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3. </a:t>
                </a:r>
                <a:r>
                  <a:rPr lang="ko-KR" altLang="en-US" sz="1200" dirty="0"/>
                  <a:t>분자를 분모로 나눔</a:t>
                </a:r>
                <a:endParaRPr lang="en-US" altLang="ko-KR" sz="1200" dirty="0"/>
              </a:p>
              <a:p>
                <a:endParaRPr lang="en-US" altLang="ko-KR" sz="1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130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134.7219358530751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=0.9649505</m:t>
                      </m:r>
                    </m:oMath>
                  </m:oMathPara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8883D2-D7B5-4DD2-8456-2209A59C1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142" y="4349734"/>
                <a:ext cx="3004925" cy="808555"/>
              </a:xfrm>
              <a:prstGeom prst="rect">
                <a:avLst/>
              </a:prstGeom>
              <a:blipFill>
                <a:blip r:embed="rId4"/>
                <a:stretch>
                  <a:fillRect l="-203" t="-758" b="-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C27394-D5E7-4186-96F6-78149C223515}"/>
              </a:ext>
            </a:extLst>
          </p:cNvPr>
          <p:cNvSpPr/>
          <p:nvPr/>
        </p:nvSpPr>
        <p:spPr>
          <a:xfrm>
            <a:off x="3838575" y="5267325"/>
            <a:ext cx="246979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27F2E0B-9EDA-4E9F-B156-B894EBC1B492}"/>
              </a:ext>
            </a:extLst>
          </p:cNvPr>
          <p:cNvSpPr/>
          <p:nvPr/>
        </p:nvSpPr>
        <p:spPr>
          <a:xfrm>
            <a:off x="8461163" y="5329230"/>
            <a:ext cx="246979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559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35888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KNN</a:t>
            </a:r>
            <a:r>
              <a:rPr lang="ko-KR" altLang="en-US" sz="2000" dirty="0"/>
              <a:t>을 이용한 인공지능 분류 방법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E58F1-7FB2-449C-AEFF-01E2EC390D3F}"/>
              </a:ext>
            </a:extLst>
          </p:cNvPr>
          <p:cNvSpPr txBox="1"/>
          <p:nvPr/>
        </p:nvSpPr>
        <p:spPr>
          <a:xfrm>
            <a:off x="400049" y="1950919"/>
            <a:ext cx="425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Data</a:t>
            </a:r>
            <a:r>
              <a:rPr lang="ko-KR" altLang="en-US" dirty="0"/>
              <a:t>간 거리를 구할 함수를 작성한다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86274-08D0-4D40-90A2-5D30E652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44" y="2640808"/>
            <a:ext cx="5212914" cy="1484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976138-06F9-46E9-AF5C-E7B2FD0CF3F2}"/>
              </a:ext>
            </a:extLst>
          </p:cNvPr>
          <p:cNvSpPr txBox="1"/>
          <p:nvPr/>
        </p:nvSpPr>
        <p:spPr>
          <a:xfrm>
            <a:off x="3489544" y="4255169"/>
            <a:ext cx="5186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에 두 벡터의 크기를 구함</a:t>
            </a:r>
            <a:r>
              <a:rPr lang="en-US" altLang="ko-KR" sz="1200" dirty="0"/>
              <a:t>(1</a:t>
            </a:r>
            <a:r>
              <a:rPr lang="ko-KR" altLang="en-US" sz="1200" dirty="0"/>
              <a:t>개의 </a:t>
            </a:r>
            <a:r>
              <a:rPr lang="en-US" altLang="ko-KR" sz="1200" dirty="0" err="1"/>
              <a:t>testData</a:t>
            </a:r>
            <a:r>
              <a:rPr lang="en-US" altLang="ko-KR" sz="1200" dirty="0"/>
              <a:t>, 1</a:t>
            </a:r>
            <a:r>
              <a:rPr lang="ko-KR" altLang="en-US" sz="1200" dirty="0"/>
              <a:t>개의 </a:t>
            </a:r>
            <a:r>
              <a:rPr lang="en-US" altLang="ko-KR" sz="1200" dirty="0" err="1"/>
              <a:t>trainData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두 벡터의 크기를 곱하여 분모 변수 </a:t>
            </a:r>
            <a:r>
              <a:rPr lang="en-US" altLang="ko-KR" sz="1200" dirty="0" err="1"/>
              <a:t>denum</a:t>
            </a:r>
            <a:r>
              <a:rPr lang="ko-KR" altLang="en-US" sz="1200" dirty="0"/>
              <a:t>에 저장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두 벡터의 원소</a:t>
            </a:r>
            <a:r>
              <a:rPr lang="en-US" altLang="ko-KR" sz="1200" dirty="0"/>
              <a:t>(TF-</a:t>
            </a:r>
            <a:r>
              <a:rPr lang="en-US" altLang="ko-KR" sz="1200" dirty="0" err="1"/>
              <a:t>iDF</a:t>
            </a:r>
            <a:r>
              <a:rPr lang="en-US" altLang="ko-KR" sz="1200" dirty="0"/>
              <a:t>)</a:t>
            </a:r>
            <a:r>
              <a:rPr lang="ko-KR" altLang="en-US" sz="1200" dirty="0"/>
              <a:t>를 곱한 뒤 합산하여 분자 변수 </a:t>
            </a:r>
            <a:r>
              <a:rPr lang="en-US" altLang="ko-KR" sz="1200" dirty="0" err="1"/>
              <a:t>numer</a:t>
            </a:r>
            <a:r>
              <a:rPr lang="ko-KR" altLang="en-US" sz="1200" dirty="0"/>
              <a:t>에 저장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분자를 분모로 나눠 </a:t>
            </a:r>
            <a:r>
              <a:rPr lang="en-US" altLang="ko-KR" sz="1200" dirty="0"/>
              <a:t>distance</a:t>
            </a:r>
            <a:r>
              <a:rPr lang="ko-KR" altLang="en-US" sz="1200" dirty="0"/>
              <a:t>를 구한 뒤 리턴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5069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35888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KNN</a:t>
            </a:r>
            <a:r>
              <a:rPr lang="ko-KR" altLang="en-US" sz="2000" dirty="0"/>
              <a:t>을 이용한 인공지능 분류 방법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E58F1-7FB2-449C-AEFF-01E2EC390D3F}"/>
              </a:ext>
            </a:extLst>
          </p:cNvPr>
          <p:cNvSpPr txBox="1"/>
          <p:nvPr/>
        </p:nvSpPr>
        <p:spPr>
          <a:xfrm>
            <a:off x="400049" y="1950919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KNN</a:t>
            </a:r>
            <a:r>
              <a:rPr lang="ko-KR" altLang="en-US" dirty="0"/>
              <a:t> 분류기 구현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D86AC-6EB6-4CAF-977A-0BF0390D7B90}"/>
              </a:ext>
            </a:extLst>
          </p:cNvPr>
          <p:cNvSpPr txBox="1"/>
          <p:nvPr/>
        </p:nvSpPr>
        <p:spPr>
          <a:xfrm>
            <a:off x="893423" y="5015630"/>
            <a:ext cx="61745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 err="1"/>
              <a:t>TestData</a:t>
            </a:r>
            <a:r>
              <a:rPr lang="ko-KR" altLang="en-US" sz="1200" dirty="0"/>
              <a:t>와 모든 </a:t>
            </a:r>
            <a:r>
              <a:rPr lang="en-US" altLang="ko-KR" sz="1200" dirty="0" err="1"/>
              <a:t>TrainData</a:t>
            </a:r>
            <a:r>
              <a:rPr lang="ko-KR" altLang="en-US" sz="1200" dirty="0"/>
              <a:t>를 대상으로 </a:t>
            </a:r>
            <a:r>
              <a:rPr lang="en-US" altLang="ko-KR" sz="1200" dirty="0"/>
              <a:t>cosine distance</a:t>
            </a:r>
            <a:r>
              <a:rPr lang="ko-KR" altLang="en-US" sz="1200" dirty="0"/>
              <a:t>를 구함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TrainData</a:t>
            </a:r>
            <a:r>
              <a:rPr lang="ko-KR" altLang="en-US" sz="1200" dirty="0"/>
              <a:t>와 계산된 </a:t>
            </a:r>
            <a:r>
              <a:rPr lang="en-US" altLang="ko-KR" sz="1200" dirty="0"/>
              <a:t>distance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TrainData</a:t>
            </a:r>
            <a:r>
              <a:rPr lang="ko-KR" altLang="en-US" sz="1200" dirty="0"/>
              <a:t>의 </a:t>
            </a:r>
            <a:r>
              <a:rPr lang="en-US" altLang="ko-KR" sz="1200" dirty="0"/>
              <a:t>label</a:t>
            </a:r>
            <a:r>
              <a:rPr lang="ko-KR" altLang="en-US" sz="1200" dirty="0"/>
              <a:t>을 쌍으로 </a:t>
            </a:r>
            <a:r>
              <a:rPr lang="ko-KR" altLang="en-US" sz="1200" dirty="0" err="1"/>
              <a:t>만듬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dists_result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dists_result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dists</a:t>
            </a:r>
            <a:r>
              <a:rPr lang="ko-KR" altLang="en-US" sz="1200" dirty="0"/>
              <a:t>값의 내림차순으로 정렬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매개변수로 넘어온 </a:t>
            </a:r>
            <a:r>
              <a:rPr lang="en-US" altLang="ko-KR" sz="1200" dirty="0"/>
              <a:t>k</a:t>
            </a:r>
            <a:r>
              <a:rPr lang="ko-KR" altLang="en-US" sz="1200" dirty="0"/>
              <a:t>값에 따라 가장 가까운 </a:t>
            </a:r>
            <a:r>
              <a:rPr lang="en-US" altLang="ko-KR" sz="1200" dirty="0"/>
              <a:t>k</a:t>
            </a:r>
            <a:r>
              <a:rPr lang="ko-KR" altLang="en-US" sz="1200" dirty="0"/>
              <a:t>개의 데이터를 선택하여 </a:t>
            </a:r>
            <a:r>
              <a:rPr lang="en-US" altLang="ko-KR" sz="1200" dirty="0"/>
              <a:t>result</a:t>
            </a:r>
            <a:r>
              <a:rPr lang="ko-KR" altLang="en-US" sz="1200" dirty="0"/>
              <a:t>에 저장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Result</a:t>
            </a:r>
            <a:r>
              <a:rPr lang="ko-KR" altLang="en-US" sz="1200" dirty="0"/>
              <a:t>에 저장된 </a:t>
            </a:r>
            <a:r>
              <a:rPr lang="en-US" altLang="ko-KR" sz="1200" dirty="0" err="1"/>
              <a:t>dists_label</a:t>
            </a:r>
            <a:r>
              <a:rPr lang="en-US" altLang="ko-KR" sz="1200" dirty="0"/>
              <a:t> </a:t>
            </a:r>
            <a:r>
              <a:rPr lang="ko-KR" altLang="en-US" sz="1200" dirty="0"/>
              <a:t>중에서 다수결로 가장 많은 </a:t>
            </a:r>
            <a:r>
              <a:rPr lang="en-US" altLang="ko-KR" sz="1200" dirty="0"/>
              <a:t>label</a:t>
            </a:r>
            <a:r>
              <a:rPr lang="ko-KR" altLang="en-US" sz="1200" dirty="0"/>
              <a:t>을 선택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algn="ctr"/>
            <a:r>
              <a:rPr lang="ko-KR" altLang="en-US" sz="1200" dirty="0"/>
              <a:t>위 단계를 모든 </a:t>
            </a:r>
            <a:r>
              <a:rPr lang="en-US" altLang="ko-KR" sz="1200" dirty="0" err="1"/>
              <a:t>TestData</a:t>
            </a:r>
            <a:r>
              <a:rPr lang="ko-KR" altLang="en-US" sz="1200" dirty="0"/>
              <a:t>를 대상으로 하여 반복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0EA8EB-D6D6-4D39-9E26-34F9F5EF0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2" y="3311715"/>
            <a:ext cx="2143125" cy="8667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C692BA5-FFF0-4AB5-95C2-F33F07D3A839}"/>
              </a:ext>
            </a:extLst>
          </p:cNvPr>
          <p:cNvCxnSpPr>
            <a:cxnSpLocks/>
          </p:cNvCxnSpPr>
          <p:nvPr/>
        </p:nvCxnSpPr>
        <p:spPr>
          <a:xfrm flipV="1">
            <a:off x="6400800" y="3707005"/>
            <a:ext cx="1681161" cy="16269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356F64-668F-437A-A40E-D6088E5832E7}"/>
              </a:ext>
            </a:extLst>
          </p:cNvPr>
          <p:cNvSpPr txBox="1"/>
          <p:nvPr/>
        </p:nvSpPr>
        <p:spPr>
          <a:xfrm>
            <a:off x="8431883" y="4178490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값이 클 수록 가까움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6CDB03-77AE-4C83-B2ED-24789973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2" y="2335405"/>
            <a:ext cx="5507377" cy="2541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5471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7DB132-703E-48DB-A70B-D5E860C89BE3}"/>
              </a:ext>
            </a:extLst>
          </p:cNvPr>
          <p:cNvSpPr txBox="1"/>
          <p:nvPr/>
        </p:nvSpPr>
        <p:spPr>
          <a:xfrm>
            <a:off x="400049" y="715775"/>
            <a:ext cx="435888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텍스트 분류</a:t>
            </a:r>
            <a:endParaRPr lang="en-US" altLang="ko-KR" sz="3200" b="1" dirty="0"/>
          </a:p>
          <a:p>
            <a:r>
              <a:rPr lang="en-US" altLang="ko-KR" sz="2000" dirty="0"/>
              <a:t>- KNN</a:t>
            </a:r>
            <a:r>
              <a:rPr lang="ko-KR" altLang="en-US" sz="2000" dirty="0"/>
              <a:t>을 이용한 인공지능 분류 방법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E58F1-7FB2-449C-AEFF-01E2EC390D3F}"/>
              </a:ext>
            </a:extLst>
          </p:cNvPr>
          <p:cNvSpPr txBox="1"/>
          <p:nvPr/>
        </p:nvSpPr>
        <p:spPr>
          <a:xfrm>
            <a:off x="400049" y="195091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분류 결과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8129C7-1DFA-46F2-B8DF-96112771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011" y="1724025"/>
            <a:ext cx="4619625" cy="445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7D7BC-F3CF-475D-BD9D-78160A4E5E69}"/>
              </a:ext>
            </a:extLst>
          </p:cNvPr>
          <p:cNvSpPr txBox="1"/>
          <p:nvPr/>
        </p:nvSpPr>
        <p:spPr>
          <a:xfrm>
            <a:off x="533500" y="2430461"/>
            <a:ext cx="5257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</a:t>
            </a:r>
            <a:r>
              <a:rPr lang="ko-KR" altLang="en-US" sz="1200" dirty="0"/>
              <a:t> 파일 실행 명령어</a:t>
            </a:r>
            <a:r>
              <a:rPr lang="en-US" altLang="ko-KR" sz="1200" dirty="0"/>
              <a:t> source(‘</a:t>
            </a:r>
            <a:r>
              <a:rPr lang="ko-KR" altLang="en-US" sz="1200" dirty="0"/>
              <a:t>파일명</a:t>
            </a:r>
            <a:r>
              <a:rPr lang="en-US" altLang="ko-KR" sz="1200" dirty="0"/>
              <a:t>.R’)</a:t>
            </a:r>
            <a:r>
              <a:rPr lang="ko-KR" altLang="en-US" sz="1200" dirty="0"/>
              <a:t>로 실행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실행파일이 </a:t>
            </a:r>
            <a:r>
              <a:rPr lang="en-US" altLang="ko-KR" sz="1200" dirty="0" err="1"/>
              <a:t>getwd</a:t>
            </a:r>
            <a:r>
              <a:rPr lang="en-US" altLang="ko-KR" sz="1200" dirty="0"/>
              <a:t>()</a:t>
            </a:r>
            <a:r>
              <a:rPr lang="ko-KR" altLang="en-US" sz="1200" dirty="0"/>
              <a:t>를 통해 나온 경로와 같은 경로에 있어야함 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30</a:t>
            </a:r>
            <a:r>
              <a:rPr lang="ko-KR" altLang="en-US" sz="1200" dirty="0"/>
              <a:t>개의 데이터 중 </a:t>
            </a:r>
            <a:r>
              <a:rPr lang="en-US" altLang="ko-KR" sz="1200" dirty="0"/>
              <a:t>2</a:t>
            </a:r>
            <a:r>
              <a:rPr lang="ko-KR" altLang="en-US" sz="1200" dirty="0"/>
              <a:t>개의 문서가 </a:t>
            </a:r>
            <a:r>
              <a:rPr lang="ko-KR" altLang="en-US" sz="1200" dirty="0" err="1"/>
              <a:t>오분류</a:t>
            </a:r>
            <a:r>
              <a:rPr lang="en-US" altLang="ko-KR" sz="1200" dirty="0"/>
              <a:t>(</a:t>
            </a:r>
            <a:r>
              <a:rPr lang="ko-KR" altLang="en-US" sz="1200" dirty="0"/>
              <a:t>정확도 약</a:t>
            </a:r>
            <a:r>
              <a:rPr lang="en-US" altLang="ko-KR" sz="1200" dirty="0"/>
              <a:t>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dirty="0"/>
              <a:t>K </a:t>
            </a:r>
            <a:r>
              <a:rPr lang="ko-KR" altLang="en-US" sz="1200" dirty="0"/>
              <a:t>값을 변경해가며 </a:t>
            </a:r>
            <a:r>
              <a:rPr lang="en-US" altLang="ko-KR" sz="1200" dirty="0"/>
              <a:t>Test </a:t>
            </a:r>
            <a:r>
              <a:rPr lang="ko-KR" altLang="en-US" sz="1200" dirty="0"/>
              <a:t>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화면의 </a:t>
            </a:r>
            <a:r>
              <a:rPr lang="ko-KR" altLang="en-US" sz="1200" dirty="0" err="1"/>
              <a:t>좌상단에있는</a:t>
            </a:r>
            <a:r>
              <a:rPr lang="ko-KR" altLang="en-US" sz="1200" dirty="0"/>
              <a:t> 소스파일 화면에 있는 </a:t>
            </a:r>
            <a:r>
              <a:rPr lang="en-US" altLang="ko-KR" sz="1200" dirty="0"/>
              <a:t>Source on Save</a:t>
            </a:r>
            <a:r>
              <a:rPr lang="ko-KR" altLang="en-US" sz="1200" dirty="0"/>
              <a:t>를 체크한 후 </a:t>
            </a:r>
            <a:r>
              <a:rPr lang="en-US" altLang="ko-KR" sz="1200" dirty="0" err="1"/>
              <a:t>Ctrl+S</a:t>
            </a:r>
            <a:r>
              <a:rPr lang="ko-KR" altLang="en-US" sz="1200" dirty="0"/>
              <a:t>로 </a:t>
            </a:r>
            <a:r>
              <a:rPr lang="en-US" altLang="ko-KR" sz="1200" dirty="0"/>
              <a:t>Save</a:t>
            </a:r>
            <a:r>
              <a:rPr lang="ko-KR" altLang="en-US" sz="1200" dirty="0"/>
              <a:t>하면 자동 실행 됨</a:t>
            </a:r>
            <a:endParaRPr lang="en-US" altLang="ko-KR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5B0480-3283-4042-9D0D-D9237C5FA69B}"/>
              </a:ext>
            </a:extLst>
          </p:cNvPr>
          <p:cNvSpPr/>
          <p:nvPr/>
        </p:nvSpPr>
        <p:spPr>
          <a:xfrm>
            <a:off x="7029451" y="4859867"/>
            <a:ext cx="2562224" cy="27410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94E4CF-76F5-4801-9104-D8D8272E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39" y="4254212"/>
            <a:ext cx="2878753" cy="1927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8598A4-25ED-44C7-AA25-D9827BAEDF3D}"/>
              </a:ext>
            </a:extLst>
          </p:cNvPr>
          <p:cNvSpPr/>
          <p:nvPr/>
        </p:nvSpPr>
        <p:spPr>
          <a:xfrm>
            <a:off x="1539908" y="4732813"/>
            <a:ext cx="558523" cy="12705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612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400049" y="1780648"/>
            <a:ext cx="456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텍스트 분류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(classification)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는 지도학습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(supervised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learning)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의 문제이며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, </a:t>
            </a:r>
            <a:r>
              <a:rPr lang="ko-KR" altLang="ko-KR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머신 러닝을 사용하는 목적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은</a:t>
            </a:r>
            <a:r>
              <a:rPr lang="ko-KR" altLang="ko-KR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분류</a:t>
            </a:r>
            <a:r>
              <a:rPr lang="ko-KR" altLang="ko-KR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작업을 자동으로 수행하는 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텍스트 데이터</a:t>
            </a:r>
            <a:r>
              <a:rPr lang="ko-KR" altLang="ko-KR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에서 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분류기</a:t>
            </a:r>
            <a:r>
              <a:rPr lang="ko-KR" altLang="ko-KR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를 얻는 것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9259-F7DB-4DEE-9D52-8D9096CB2449}"/>
              </a:ext>
            </a:extLst>
          </p:cNvPr>
          <p:cNvSpPr txBox="1"/>
          <p:nvPr/>
        </p:nvSpPr>
        <p:spPr>
          <a:xfrm>
            <a:off x="400049" y="715775"/>
            <a:ext cx="3366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3200" dirty="0"/>
              <a:t>- </a:t>
            </a:r>
            <a:r>
              <a:rPr lang="ko-KR" altLang="en-US" sz="2000" dirty="0"/>
              <a:t>지도학습 </a:t>
            </a:r>
            <a:r>
              <a:rPr lang="en-US" altLang="ko-KR" sz="2000" dirty="0"/>
              <a:t>vs. </a:t>
            </a:r>
            <a:r>
              <a:rPr lang="ko-KR" altLang="en-US" sz="2000" dirty="0" err="1"/>
              <a:t>비지도학습</a:t>
            </a:r>
            <a:r>
              <a:rPr lang="en-US" altLang="ko-KR" sz="2000" dirty="0"/>
              <a:t> </a:t>
            </a: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367" y="2072946"/>
            <a:ext cx="6669691" cy="39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1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5898E7-6371-4C4E-A746-2B74FE09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89" y="2088069"/>
            <a:ext cx="5111405" cy="1650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38CD40-430B-46F7-AF9B-C7C6AE4F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89" y="4443047"/>
            <a:ext cx="5109045" cy="1454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397CEA-7E90-43BD-A25C-77C295C3FE1A}"/>
              </a:ext>
            </a:extLst>
          </p:cNvPr>
          <p:cNvSpPr/>
          <p:nvPr/>
        </p:nvSpPr>
        <p:spPr>
          <a:xfrm>
            <a:off x="925387" y="3176151"/>
            <a:ext cx="1348889" cy="1703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03FBDB2-CF4A-47CD-867C-A5758917018B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rot="10800000" flipV="1">
            <a:off x="2274276" y="3114785"/>
            <a:ext cx="911002" cy="14653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8B2BD0-50AA-4FAE-B973-DFA29B79FF8D}"/>
              </a:ext>
            </a:extLst>
          </p:cNvPr>
          <p:cNvSpPr txBox="1"/>
          <p:nvPr/>
        </p:nvSpPr>
        <p:spPr>
          <a:xfrm>
            <a:off x="3185278" y="2976285"/>
            <a:ext cx="526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Click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91B1C3-30EF-4D75-B7A1-5F3FAEBD356D}"/>
              </a:ext>
            </a:extLst>
          </p:cNvPr>
          <p:cNvSpPr/>
          <p:nvPr/>
        </p:nvSpPr>
        <p:spPr>
          <a:xfrm>
            <a:off x="787605" y="4887753"/>
            <a:ext cx="249887" cy="1703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77A6156-3EBB-4789-8C92-437CD4D0F8F1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rot="10800000" flipV="1">
            <a:off x="1037492" y="4678581"/>
            <a:ext cx="973348" cy="2943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10DFAC-9D32-4CCC-877E-E87B0AD79333}"/>
              </a:ext>
            </a:extLst>
          </p:cNvPr>
          <p:cNvSpPr txBox="1"/>
          <p:nvPr/>
        </p:nvSpPr>
        <p:spPr>
          <a:xfrm>
            <a:off x="2010840" y="4540081"/>
            <a:ext cx="526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Click</a:t>
            </a:r>
            <a:endParaRPr lang="ko-KR" altLang="en-US" sz="12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275938-8180-4D65-B5AC-312DFD6AA69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3328612" y="3738305"/>
            <a:ext cx="1180" cy="704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5BFB78D-CFFC-499D-AF94-1FC807E69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478" y="2224883"/>
            <a:ext cx="3972292" cy="963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3F632E-A292-49F3-9C41-98FB791183FE}"/>
              </a:ext>
            </a:extLst>
          </p:cNvPr>
          <p:cNvSpPr/>
          <p:nvPr/>
        </p:nvSpPr>
        <p:spPr>
          <a:xfrm>
            <a:off x="7425833" y="2621296"/>
            <a:ext cx="2995982" cy="1703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5FA64C4-8F1D-4FAF-A5EB-2951E8327E0C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8382404" y="3333059"/>
            <a:ext cx="1082840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40F92E-3A97-46EB-8429-33DB1C2B5A9D}"/>
              </a:ext>
            </a:extLst>
          </p:cNvPr>
          <p:cNvSpPr txBox="1"/>
          <p:nvPr/>
        </p:nvSpPr>
        <p:spPr>
          <a:xfrm>
            <a:off x="7576899" y="3886206"/>
            <a:ext cx="3052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Click </a:t>
            </a:r>
            <a:r>
              <a:rPr lang="ko-KR" altLang="en-US" sz="1200" dirty="0"/>
              <a:t>을 통해 설치 파일 다운로드 후 설치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98E6C42-2048-4709-B8E7-01FA875B40C5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5883134" y="2706469"/>
            <a:ext cx="1457344" cy="24640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B3EBB403-DB65-4B19-881D-B5B9C3571DF5}"/>
              </a:ext>
            </a:extLst>
          </p:cNvPr>
          <p:cNvSpPr/>
          <p:nvPr/>
        </p:nvSpPr>
        <p:spPr>
          <a:xfrm>
            <a:off x="3375228" y="4005344"/>
            <a:ext cx="170663" cy="1706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7263120-6F32-4696-92F2-423739600BCB}"/>
              </a:ext>
            </a:extLst>
          </p:cNvPr>
          <p:cNvSpPr/>
          <p:nvPr/>
        </p:nvSpPr>
        <p:spPr>
          <a:xfrm>
            <a:off x="6411505" y="3817775"/>
            <a:ext cx="170663" cy="1706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52C84E1-9692-4AD2-A551-D4BBA3EA0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990" y="4163205"/>
            <a:ext cx="1133475" cy="124777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CA706D7-DF05-471C-B278-274343C6AE05}"/>
              </a:ext>
            </a:extLst>
          </p:cNvPr>
          <p:cNvSpPr txBox="1"/>
          <p:nvPr/>
        </p:nvSpPr>
        <p:spPr>
          <a:xfrm>
            <a:off x="7425833" y="5435206"/>
            <a:ext cx="3325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설치 시 </a:t>
            </a:r>
            <a:r>
              <a:rPr lang="en-US" altLang="ko-KR" sz="1200" dirty="0"/>
              <a:t>“</a:t>
            </a:r>
            <a:r>
              <a:rPr lang="ko-KR" altLang="en-US" sz="1200" dirty="0"/>
              <a:t>다음</a:t>
            </a:r>
            <a:r>
              <a:rPr lang="en-US" altLang="ko-KR" sz="1200" dirty="0"/>
              <a:t>”</a:t>
            </a:r>
            <a:r>
              <a:rPr lang="ko-KR" altLang="en-US" sz="1200" dirty="0"/>
              <a:t> 버튼만 선택하면 설치 완료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BB693-6555-4B2F-99AC-677C0E905286}"/>
              </a:ext>
            </a:extLst>
          </p:cNvPr>
          <p:cNvSpPr txBox="1"/>
          <p:nvPr/>
        </p:nvSpPr>
        <p:spPr>
          <a:xfrm>
            <a:off x="400049" y="715775"/>
            <a:ext cx="33473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 </a:t>
            </a:r>
            <a:r>
              <a:rPr lang="ko-KR" altLang="en-US" sz="3200" b="1" dirty="0"/>
              <a:t>개발 환경 구축</a:t>
            </a:r>
            <a:endParaRPr lang="en-US" altLang="ko-KR" sz="3200" b="1" dirty="0"/>
          </a:p>
          <a:p>
            <a:r>
              <a:rPr lang="en-US" altLang="ko-KR" sz="2000" dirty="0"/>
              <a:t>- R</a:t>
            </a:r>
            <a:r>
              <a:rPr lang="ko-KR" altLang="en-US" sz="2000" dirty="0"/>
              <a:t> 설치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14402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9259-F7DB-4DEE-9D52-8D9096CB2449}"/>
              </a:ext>
            </a:extLst>
          </p:cNvPr>
          <p:cNvSpPr txBox="1"/>
          <p:nvPr/>
        </p:nvSpPr>
        <p:spPr>
          <a:xfrm>
            <a:off x="400049" y="715775"/>
            <a:ext cx="3366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32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지도학습 </a:t>
            </a:r>
            <a:r>
              <a:rPr lang="en-US" altLang="ko-KR" sz="2000" dirty="0"/>
              <a:t>vs. </a:t>
            </a:r>
            <a:r>
              <a:rPr lang="ko-KR" altLang="en-US" sz="2000" dirty="0" err="1"/>
              <a:t>비지도학습</a:t>
            </a:r>
            <a:r>
              <a:rPr lang="en-US" altLang="ko-KR" sz="2000" dirty="0"/>
              <a:t> 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2697893"/>
            <a:ext cx="10284070" cy="3219330"/>
          </a:xfrm>
        </p:spPr>
        <p:txBody>
          <a:bodyPr>
            <a:normAutofit/>
          </a:bodyPr>
          <a:lstStyle/>
          <a:p>
            <a:pPr fontAlgn="base"/>
            <a:r>
              <a:rPr lang="en-US" sz="1700" b="1" dirty="0"/>
              <a:t>PART-I</a:t>
            </a:r>
            <a:r>
              <a:rPr lang="en-US" sz="1700" dirty="0"/>
              <a:t> : </a:t>
            </a:r>
            <a:r>
              <a:rPr lang="en-US" sz="1700" b="1" dirty="0"/>
              <a:t>Training</a:t>
            </a:r>
            <a:br>
              <a:rPr lang="en-US" sz="1700" dirty="0"/>
            </a:br>
            <a:r>
              <a:rPr lang="en-US" sz="1700" dirty="0"/>
              <a:t>1) During training, a feature extractor is used to transform each input value to a feature set.</a:t>
            </a:r>
            <a:br>
              <a:rPr lang="en-US" sz="1700" dirty="0"/>
            </a:br>
            <a:r>
              <a:rPr lang="en-US" sz="1700" dirty="0"/>
              <a:t>2) These feature sets, which capture the basic information about each input that should be used to categorize it.</a:t>
            </a:r>
            <a:br>
              <a:rPr lang="en-US" sz="1700" dirty="0"/>
            </a:br>
            <a:r>
              <a:rPr lang="en-US" sz="1700" dirty="0"/>
              <a:t>3) Pairs of feature sets and labels are fed into the machine learning algorithm to produce a model.</a:t>
            </a:r>
            <a:br>
              <a:rPr lang="en-US" sz="1700" dirty="0"/>
            </a:br>
            <a:endParaRPr lang="en-US" sz="1700" dirty="0"/>
          </a:p>
          <a:p>
            <a:pPr fontAlgn="base"/>
            <a:r>
              <a:rPr lang="en-US" sz="1700" b="1" dirty="0"/>
              <a:t>PART-II : Prediction</a:t>
            </a:r>
            <a:br>
              <a:rPr lang="en-US" sz="1700" dirty="0"/>
            </a:br>
            <a:r>
              <a:rPr lang="en-US" sz="1700" dirty="0"/>
              <a:t>1) During prediction, the same feature extractor is used to transform unobserved inputs to feature sets. These feature sets are then fed into the model, which produces predicted labels.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67784" y="1971636"/>
            <a:ext cx="2566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지도학습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/>
              <a:t>텍스트 분류</a:t>
            </a:r>
            <a:r>
              <a:rPr lang="en-US" altLang="ko-KR" dirty="0"/>
              <a:t>)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480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9259-F7DB-4DEE-9D52-8D9096CB2449}"/>
              </a:ext>
            </a:extLst>
          </p:cNvPr>
          <p:cNvSpPr txBox="1"/>
          <p:nvPr/>
        </p:nvSpPr>
        <p:spPr>
          <a:xfrm>
            <a:off x="400049" y="715775"/>
            <a:ext cx="3366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32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지도학습 </a:t>
            </a:r>
            <a:r>
              <a:rPr lang="en-US" altLang="ko-KR" sz="2000" dirty="0"/>
              <a:t>vs. </a:t>
            </a:r>
            <a:r>
              <a:rPr lang="ko-KR" altLang="en-US" sz="2000" dirty="0" err="1"/>
              <a:t>비지도학습</a:t>
            </a:r>
            <a:r>
              <a:rPr lang="en-US" altLang="ko-KR" sz="2000" dirty="0"/>
              <a:t> 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68" y="2314309"/>
            <a:ext cx="9157531" cy="402494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67784" y="1971636"/>
            <a:ext cx="2566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지도학습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/>
              <a:t>텍스트 분류</a:t>
            </a:r>
            <a:r>
              <a:rPr lang="en-US" altLang="ko-KR" dirty="0"/>
              <a:t>)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929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400049" y="1780648"/>
            <a:ext cx="7741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실습 예제는 대표적인 텍스트 분류의 예제</a:t>
            </a:r>
            <a:endParaRPr lang="en-US" altLang="ko-KR" sz="1400" dirty="0">
              <a:solidFill>
                <a:srgbClr val="222222"/>
              </a:solidFill>
              <a:latin typeface="Arial Unicode MS" panose="020B0604020202020204" pitchFamily="50" charset="-127"/>
              <a:ea typeface="inherit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solidFill>
                <a:srgbClr val="222222"/>
              </a:solidFill>
              <a:latin typeface="Arial Unicode MS" panose="020B0604020202020204" pitchFamily="50" charset="-127"/>
              <a:ea typeface="inherit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2400" b="1" dirty="0">
                <a:solidFill>
                  <a:srgbClr val="222222"/>
                </a:solidFill>
                <a:latin typeface="Arial Unicode MS" panose="020B0604020202020204" pitchFamily="50" charset="-127"/>
              </a:rPr>
              <a:t>과제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 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: 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수강생들은 실습예제와 비슷하게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, 3-4 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개의 의료나 </a:t>
            </a:r>
            <a:r>
              <a:rPr lang="ko-KR" altLang="en-US" sz="1400" dirty="0" err="1">
                <a:solidFill>
                  <a:srgbClr val="222222"/>
                </a:solidFill>
                <a:latin typeface="Arial Unicode MS" panose="020B0604020202020204" pitchFamily="50" charset="-127"/>
              </a:rPr>
              <a:t>헬스케어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 관련 분류를 정해 놓고 관련 기사를 엑셀 훈련 파일과 함께 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(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각  </a:t>
            </a:r>
            <a:r>
              <a:rPr lang="ko-KR" altLang="en-US" sz="1400" dirty="0" err="1">
                <a:solidFill>
                  <a:srgbClr val="222222"/>
                </a:solidFill>
                <a:latin typeface="Arial Unicode MS" panose="020B0604020202020204" pitchFamily="50" charset="-127"/>
              </a:rPr>
              <a:t>분류별로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 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10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개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), 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테스트 파일 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(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각 </a:t>
            </a:r>
            <a:r>
              <a:rPr lang="ko-KR" altLang="en-US" sz="1400" dirty="0" err="1">
                <a:solidFill>
                  <a:srgbClr val="222222"/>
                </a:solidFill>
                <a:latin typeface="Arial Unicode MS" panose="020B0604020202020204" pitchFamily="50" charset="-127"/>
              </a:rPr>
              <a:t>분류별로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 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7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개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)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 을 만들어 실습예제에서 수행한 방식으로 각 자 실습한다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9259-F7DB-4DEE-9D52-8D9096CB2449}"/>
              </a:ext>
            </a:extLst>
          </p:cNvPr>
          <p:cNvSpPr txBox="1"/>
          <p:nvPr/>
        </p:nvSpPr>
        <p:spPr>
          <a:xfrm>
            <a:off x="400049" y="715775"/>
            <a:ext cx="3366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32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지도학습 </a:t>
            </a:r>
            <a:r>
              <a:rPr lang="en-US" altLang="ko-KR" sz="2000" dirty="0">
                <a:solidFill>
                  <a:prstClr val="black"/>
                </a:solidFill>
              </a:rPr>
              <a:t>vs. </a:t>
            </a:r>
            <a:r>
              <a:rPr lang="ko-KR" altLang="en-US" sz="2000" dirty="0" err="1">
                <a:solidFill>
                  <a:prstClr val="black"/>
                </a:solidFill>
              </a:rPr>
              <a:t>비지도학습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5049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400049" y="1780648"/>
            <a:ext cx="45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텍스트 군집화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(Clustering)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는 </a:t>
            </a:r>
            <a:r>
              <a:rPr lang="ko-KR" altLang="en-US" sz="1400" dirty="0" err="1">
                <a:solidFill>
                  <a:srgbClr val="222222"/>
                </a:solidFill>
                <a:latin typeface="Arial Unicode MS" panose="020B0604020202020204" pitchFamily="50" charset="-127"/>
              </a:rPr>
              <a:t>비지도학습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(Unsupervised learning)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의 문제이며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대표적으로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텍스트의 주제를 시스템이 </a:t>
            </a:r>
            <a:r>
              <a:rPr lang="ko-KR" altLang="en-US" sz="1400" dirty="0" err="1">
                <a:solidFill>
                  <a:srgbClr val="222222"/>
                </a:solidFill>
                <a:latin typeface="Arial Unicode MS" panose="020B0604020202020204" pitchFamily="50" charset="-127"/>
              </a:rPr>
              <a:t>지도없이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 자동으로 분류해 주는 문제가 있음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9259-F7DB-4DEE-9D52-8D9096CB2449}"/>
              </a:ext>
            </a:extLst>
          </p:cNvPr>
          <p:cNvSpPr txBox="1"/>
          <p:nvPr/>
        </p:nvSpPr>
        <p:spPr>
          <a:xfrm>
            <a:off x="400049" y="715775"/>
            <a:ext cx="3366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32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지도학습 </a:t>
            </a:r>
            <a:r>
              <a:rPr lang="en-US" altLang="ko-KR" sz="2000" dirty="0">
                <a:solidFill>
                  <a:prstClr val="black"/>
                </a:solidFill>
              </a:rPr>
              <a:t>vs. </a:t>
            </a:r>
            <a:r>
              <a:rPr lang="ko-KR" altLang="en-US" sz="2000" dirty="0" err="1">
                <a:solidFill>
                  <a:prstClr val="black"/>
                </a:solidFill>
              </a:rPr>
              <a:t>비지도학습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050" name="Picture 2" descr="text clust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87" y="1996314"/>
            <a:ext cx="5932405" cy="42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213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400049" y="1780648"/>
            <a:ext cx="9948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텍스트 군집화 예</a:t>
            </a:r>
            <a:endParaRPr lang="en-US" altLang="ko-KR" sz="1400" dirty="0">
              <a:solidFill>
                <a:srgbClr val="222222"/>
              </a:solidFill>
              <a:latin typeface="Arial Unicode MS" panose="020B0604020202020204" pitchFamily="50" charset="-127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solidFill>
                <a:srgbClr val="222222"/>
              </a:solidFill>
              <a:latin typeface="Arial Unicode MS" panose="020B06040202020202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9259-F7DB-4DEE-9D52-8D9096CB2449}"/>
              </a:ext>
            </a:extLst>
          </p:cNvPr>
          <p:cNvSpPr txBox="1"/>
          <p:nvPr/>
        </p:nvSpPr>
        <p:spPr>
          <a:xfrm>
            <a:off x="400049" y="715775"/>
            <a:ext cx="3366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32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지도학습 </a:t>
            </a:r>
            <a:r>
              <a:rPr lang="en-US" altLang="ko-KR" sz="2000" dirty="0">
                <a:solidFill>
                  <a:prstClr val="black"/>
                </a:solidFill>
              </a:rPr>
              <a:t>vs. </a:t>
            </a:r>
            <a:r>
              <a:rPr lang="ko-KR" altLang="en-US" sz="2000" dirty="0" err="1">
                <a:solidFill>
                  <a:prstClr val="black"/>
                </a:solidFill>
              </a:rPr>
              <a:t>비지도학습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1488" y="2624257"/>
            <a:ext cx="7769469" cy="395223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Clustering approach is used to categorize the topic inside the text</a:t>
            </a:r>
          </a:p>
          <a:p>
            <a:r>
              <a:rPr 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In this case  we have collected abstracts from 47 papers related to Parkinson disease.</a:t>
            </a:r>
          </a:p>
          <a:p>
            <a:r>
              <a:rPr 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We have done the preprocessing of texts that includes punctuation removal, removal of stop words, and removal of common word endings.</a:t>
            </a:r>
          </a:p>
          <a:p>
            <a:r>
              <a:rPr 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Then the visualization plot includes the plot of word frequencies, word cloud. </a:t>
            </a:r>
          </a:p>
          <a:p>
            <a:r>
              <a:rPr 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After that we have used the most common clustering approach used for text mining such as hierarchal clustering and K-means clustering approach to categorize the similar terms inside the texts</a:t>
            </a:r>
          </a:p>
        </p:txBody>
      </p:sp>
      <p:pic>
        <p:nvPicPr>
          <p:cNvPr id="9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84" y="1421672"/>
            <a:ext cx="2656059" cy="3670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674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400049" y="1780648"/>
            <a:ext cx="9948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텍스트 군집화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(</a:t>
            </a:r>
            <a:r>
              <a:rPr lang="ko-KR" altLang="en-US" sz="1400" dirty="0" err="1">
                <a:solidFill>
                  <a:srgbClr val="222222"/>
                </a:solidFill>
                <a:latin typeface="Arial Unicode MS" panose="020B0604020202020204" pitchFamily="50" charset="-127"/>
              </a:rPr>
              <a:t>비지도학습</a:t>
            </a:r>
            <a:r>
              <a:rPr lang="en-US" altLang="ko-KR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)</a:t>
            </a: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 예</a:t>
            </a:r>
            <a:endParaRPr lang="en-US" altLang="ko-KR" sz="1400" dirty="0">
              <a:solidFill>
                <a:srgbClr val="222222"/>
              </a:solidFill>
              <a:latin typeface="Arial Unicode MS" panose="020B0604020202020204" pitchFamily="50" charset="-127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solidFill>
                <a:srgbClr val="222222"/>
              </a:solidFill>
              <a:latin typeface="Arial Unicode MS" panose="020B06040202020202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9259-F7DB-4DEE-9D52-8D9096CB2449}"/>
              </a:ext>
            </a:extLst>
          </p:cNvPr>
          <p:cNvSpPr txBox="1"/>
          <p:nvPr/>
        </p:nvSpPr>
        <p:spPr>
          <a:xfrm>
            <a:off x="400049" y="715775"/>
            <a:ext cx="3366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32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지도학습 </a:t>
            </a:r>
            <a:r>
              <a:rPr lang="en-US" altLang="ko-KR" sz="2000" dirty="0">
                <a:solidFill>
                  <a:prstClr val="black"/>
                </a:solidFill>
              </a:rPr>
              <a:t>vs. </a:t>
            </a:r>
            <a:r>
              <a:rPr lang="ko-KR" altLang="en-US" sz="2000" dirty="0" err="1">
                <a:solidFill>
                  <a:prstClr val="black"/>
                </a:solidFill>
              </a:rPr>
              <a:t>비지도학습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63" y="2529502"/>
            <a:ext cx="3389227" cy="256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/>
          <p:nvPr/>
        </p:nvSpPr>
        <p:spPr>
          <a:xfrm>
            <a:off x="1703157" y="5279009"/>
            <a:ext cx="307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spcBef>
                <a:spcPts val="400"/>
              </a:spcBef>
              <a:spcAft>
                <a:spcPts val="1000"/>
              </a:spcAft>
              <a:buSzPts val="800"/>
              <a:tabLst>
                <a:tab pos="338455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MS Mincho"/>
              </a:rPr>
              <a:t>Word Cloud of frequent words 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ea typeface="Malgun Gothic" panose="020B0503020000020004" pitchFamily="34" charset="-127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617" y="1447083"/>
            <a:ext cx="5901767" cy="472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4"/>
          <p:cNvSpPr/>
          <p:nvPr/>
        </p:nvSpPr>
        <p:spPr>
          <a:xfrm>
            <a:off x="7486894" y="623524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spcBef>
                <a:spcPts val="400"/>
              </a:spcBef>
              <a:spcAft>
                <a:spcPts val="1000"/>
              </a:spcAft>
              <a:buSzPts val="800"/>
              <a:tabLst>
                <a:tab pos="338455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MS Mincho"/>
              </a:rPr>
              <a:t>Frequency of words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298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D4AA2-4DEB-4EFB-8267-A1C5762CB6C7}"/>
              </a:ext>
            </a:extLst>
          </p:cNvPr>
          <p:cNvSpPr txBox="1"/>
          <p:nvPr/>
        </p:nvSpPr>
        <p:spPr>
          <a:xfrm>
            <a:off x="400049" y="1780648"/>
            <a:ext cx="9948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222222"/>
                </a:solidFill>
                <a:latin typeface="Arial Unicode MS" panose="020B0604020202020204" pitchFamily="50" charset="-127"/>
              </a:rPr>
              <a:t>텍스트 군집화 예</a:t>
            </a:r>
            <a:endParaRPr lang="en-US" altLang="ko-KR" sz="1400" dirty="0">
              <a:solidFill>
                <a:srgbClr val="222222"/>
              </a:solidFill>
              <a:latin typeface="Arial Unicode MS" panose="020B0604020202020204" pitchFamily="50" charset="-127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solidFill>
                <a:srgbClr val="222222"/>
              </a:solidFill>
              <a:latin typeface="Arial Unicode MS" panose="020B06040202020202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9259-F7DB-4DEE-9D52-8D9096CB2449}"/>
              </a:ext>
            </a:extLst>
          </p:cNvPr>
          <p:cNvSpPr txBox="1"/>
          <p:nvPr/>
        </p:nvSpPr>
        <p:spPr>
          <a:xfrm>
            <a:off x="400049" y="715775"/>
            <a:ext cx="3366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prstClr val="black"/>
                </a:solidFill>
              </a:rPr>
              <a:t>텍스트 분류</a:t>
            </a:r>
            <a:endParaRPr lang="en-US" altLang="ko-KR" sz="3200" b="1" dirty="0">
              <a:solidFill>
                <a:prstClr val="black"/>
              </a:solidFill>
            </a:endParaRPr>
          </a:p>
          <a:p>
            <a:r>
              <a:rPr lang="en-US" altLang="ko-KR" sz="3200" dirty="0">
                <a:solidFill>
                  <a:prstClr val="black"/>
                </a:solidFill>
              </a:rPr>
              <a:t>- </a:t>
            </a:r>
            <a:r>
              <a:rPr lang="ko-KR" altLang="en-US" sz="2000" dirty="0">
                <a:solidFill>
                  <a:prstClr val="black"/>
                </a:solidFill>
              </a:rPr>
              <a:t>지도학습 </a:t>
            </a:r>
            <a:r>
              <a:rPr lang="en-US" altLang="ko-KR" sz="2000" dirty="0">
                <a:solidFill>
                  <a:prstClr val="black"/>
                </a:solidFill>
              </a:rPr>
              <a:t>vs. </a:t>
            </a:r>
            <a:r>
              <a:rPr lang="ko-KR" altLang="en-US" sz="2000" dirty="0" err="1">
                <a:solidFill>
                  <a:prstClr val="black"/>
                </a:solidFill>
              </a:rPr>
              <a:t>비지도학습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7" y="2640257"/>
            <a:ext cx="4648988" cy="30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"/>
          <p:cNvSpPr/>
          <p:nvPr/>
        </p:nvSpPr>
        <p:spPr>
          <a:xfrm>
            <a:off x="1489119" y="5948563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spcBef>
                <a:spcPts val="400"/>
              </a:spcBef>
              <a:spcAft>
                <a:spcPts val="1000"/>
              </a:spcAft>
              <a:buSzPts val="800"/>
              <a:tabLst>
                <a:tab pos="338455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MS Mincho"/>
              </a:rPr>
              <a:t>Hierarchal clustering of input texts 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ea typeface="Malgun Gothic" panose="020B0503020000020004" pitchFamily="34" charset="-127"/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3" y="2198632"/>
            <a:ext cx="5772150" cy="3476625"/>
          </a:xfrm>
          <a:prstGeom prst="rect">
            <a:avLst/>
          </a:prstGeom>
        </p:spPr>
      </p:pic>
      <p:sp>
        <p:nvSpPr>
          <p:cNvPr id="18" name="Rectangle 5"/>
          <p:cNvSpPr/>
          <p:nvPr/>
        </p:nvSpPr>
        <p:spPr>
          <a:xfrm>
            <a:off x="6891448" y="5947020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spcBef>
                <a:spcPts val="400"/>
              </a:spcBef>
              <a:spcAft>
                <a:spcPts val="1000"/>
              </a:spcAft>
              <a:buSzPts val="800"/>
              <a:tabLst>
                <a:tab pos="338455" algn="l"/>
              </a:tabLs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MS Mincho"/>
              </a:rPr>
              <a:t>K-means clustering of input texts 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982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2658" y="64976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63" y="5909659"/>
            <a:ext cx="924054" cy="504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FBAA-6133-4058-8483-8B6443DFBB38}"/>
              </a:ext>
            </a:extLst>
          </p:cNvPr>
          <p:cNvSpPr txBox="1"/>
          <p:nvPr/>
        </p:nvSpPr>
        <p:spPr>
          <a:xfrm>
            <a:off x="291626" y="316784"/>
            <a:ext cx="3817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인제대학교 </a:t>
            </a:r>
            <a:r>
              <a:rPr lang="ko-KR" altLang="en-US" sz="1600" dirty="0" err="1"/>
              <a:t>디지털항노화헬스케어</a:t>
            </a:r>
            <a:r>
              <a:rPr lang="ko-KR" altLang="en-US" sz="1600" dirty="0"/>
              <a:t> 학과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46179-B5BC-4063-8948-6A1F52A2B1E5}"/>
              </a:ext>
            </a:extLst>
          </p:cNvPr>
          <p:cNvSpPr txBox="1"/>
          <p:nvPr/>
        </p:nvSpPr>
        <p:spPr>
          <a:xfrm>
            <a:off x="3546679" y="2551839"/>
            <a:ext cx="50986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+mj-lt"/>
              </a:rPr>
              <a:t>텍스트 감성 분석</a:t>
            </a:r>
            <a:endParaRPr lang="en-US" altLang="ko-KR" sz="4000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+mj-lt"/>
              </a:rPr>
              <a:t>[ Text Sentiment Analysis ]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0211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03917" y="2767280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52190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BCD968-652F-4EE1-B86C-E63CB574B10E}"/>
              </a:ext>
            </a:extLst>
          </p:cNvPr>
          <p:cNvSpPr txBox="1"/>
          <p:nvPr/>
        </p:nvSpPr>
        <p:spPr>
          <a:xfrm>
            <a:off x="2203915" y="2992893"/>
            <a:ext cx="203318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700" b="1" dirty="0"/>
              <a:t>INDEX</a:t>
            </a:r>
            <a:endParaRPr lang="ko-KR" altLang="en-US" sz="4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2735B-DD3B-4969-A3D7-EA3DCD206CA9}"/>
              </a:ext>
            </a:extLst>
          </p:cNvPr>
          <p:cNvSpPr txBox="1"/>
          <p:nvPr/>
        </p:nvSpPr>
        <p:spPr>
          <a:xfrm>
            <a:off x="5409525" y="1877203"/>
            <a:ext cx="36199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err="1"/>
              <a:t>감성분석이란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err="1"/>
              <a:t>회귀분석이란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회귀분석을 이용한 감성사전 구축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1) </a:t>
            </a:r>
            <a:r>
              <a:rPr lang="ko-KR" altLang="en-US" sz="1600" dirty="0"/>
              <a:t>데이터 살펴보기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2) </a:t>
            </a:r>
            <a:r>
              <a:rPr lang="ko-KR" altLang="en-US" sz="1600" dirty="0"/>
              <a:t>데이터 불러오기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3) </a:t>
            </a:r>
            <a:r>
              <a:rPr lang="ko-KR" altLang="en-US" sz="1600" dirty="0"/>
              <a:t>회귀분석 준비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4) </a:t>
            </a:r>
            <a:r>
              <a:rPr lang="ko-KR" altLang="en-US" sz="1600" dirty="0"/>
              <a:t>회귀분석 수행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5) </a:t>
            </a:r>
            <a:r>
              <a:rPr lang="ko-KR" altLang="en-US" sz="1600" dirty="0"/>
              <a:t>사전 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55810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898168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감성분석이란</a:t>
            </a:r>
            <a:r>
              <a:rPr lang="en-US" altLang="ko-KR" sz="3200" b="1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484270" y="2096962"/>
            <a:ext cx="526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감성 분석</a:t>
            </a:r>
            <a:r>
              <a:rPr lang="en-US" altLang="ko-KR" sz="1400" dirty="0"/>
              <a:t>(Sentiment Analysis)</a:t>
            </a:r>
            <a:r>
              <a:rPr lang="ko-KR" altLang="en-US" sz="1400" dirty="0"/>
              <a:t>은 텍스트에 나타난 사람들의 성향</a:t>
            </a:r>
            <a:r>
              <a:rPr lang="en-US" altLang="ko-KR" sz="1400" dirty="0"/>
              <a:t>, </a:t>
            </a:r>
            <a:r>
              <a:rPr lang="ko-KR" altLang="en-US" sz="1400" dirty="0"/>
              <a:t>의견</a:t>
            </a:r>
            <a:r>
              <a:rPr lang="en-US" altLang="ko-KR" sz="1400" dirty="0"/>
              <a:t>, </a:t>
            </a:r>
            <a:r>
              <a:rPr lang="ko-KR" altLang="en-US" sz="1400" dirty="0"/>
              <a:t>감정 등을 분석하는 기술로써 </a:t>
            </a:r>
            <a:r>
              <a:rPr lang="ko-KR" altLang="en-US" sz="1400" dirty="0" err="1"/>
              <a:t>오피니언</a:t>
            </a:r>
            <a:r>
              <a:rPr lang="ko-KR" altLang="en-US" sz="1400" dirty="0"/>
              <a:t> 마이닝</a:t>
            </a:r>
            <a:r>
              <a:rPr lang="en-US" altLang="ko-KR" sz="1400" dirty="0"/>
              <a:t>(Opinion Mining)’</a:t>
            </a:r>
            <a:r>
              <a:rPr lang="ko-KR" altLang="en-US" sz="1400" dirty="0"/>
              <a:t>으로도 불림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빅데이터가 탄생하기 전에는 일반적으로 설문조사</a:t>
            </a:r>
            <a:r>
              <a:rPr lang="en-US" altLang="ko-KR" sz="1400" dirty="0"/>
              <a:t>, </a:t>
            </a:r>
            <a:r>
              <a:rPr lang="ko-KR" altLang="en-US" sz="1400" dirty="0"/>
              <a:t>여론조사 등으로 브랜드 이미지나 정치인에 대한 지지도를 파악했지만 여러가지 문제가 발생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조사에 필요한 비용</a:t>
            </a:r>
            <a:r>
              <a:rPr lang="en-US" altLang="ko-KR" sz="1400" dirty="0"/>
              <a:t>, </a:t>
            </a:r>
            <a:r>
              <a:rPr lang="ko-KR" altLang="en-US" sz="1400" dirty="0"/>
              <a:t>노력 등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설문대상자들이 정확하게 대답을 하는가</a:t>
            </a:r>
            <a:r>
              <a:rPr lang="en-US" altLang="ko-KR" sz="1400" dirty="0"/>
              <a:t>?</a:t>
            </a:r>
          </a:p>
          <a:p>
            <a:pPr lvl="1">
              <a:lnSpc>
                <a:spcPts val="2400"/>
              </a:lnSpc>
            </a:pPr>
            <a:endParaRPr lang="en-US" altLang="ko-KR" sz="1400" dirty="0"/>
          </a:p>
          <a:p>
            <a:pPr lvl="1">
              <a:lnSpc>
                <a:spcPts val="2400"/>
              </a:lnSpc>
            </a:pPr>
            <a:endParaRPr lang="en-US" altLang="ko-KR" sz="1400" dirty="0"/>
          </a:p>
          <a:p>
            <a:pPr lvl="1">
              <a:lnSpc>
                <a:spcPts val="2400"/>
              </a:lnSpc>
            </a:pPr>
            <a:r>
              <a:rPr lang="ko-KR" altLang="en-US" sz="1400" dirty="0"/>
              <a:t>        텍스트 감성분석을 통해 해결 가능</a:t>
            </a:r>
            <a:r>
              <a:rPr lang="en-US" altLang="ko-KR" sz="1400" dirty="0"/>
              <a:t>!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025D908-9E2F-4ADD-AA92-8B3CF9B47D0D}"/>
              </a:ext>
            </a:extLst>
          </p:cNvPr>
          <p:cNvSpPr/>
          <p:nvPr/>
        </p:nvSpPr>
        <p:spPr>
          <a:xfrm>
            <a:off x="2780709" y="5096013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simpl_info_0416">
            <a:extLst>
              <a:ext uri="{FF2B5EF4-FFF2-40B4-BE49-F238E27FC236}">
                <a16:creationId xmlns:a16="http://schemas.microsoft.com/office/drawing/2014/main" id="{AB4E05AA-F40F-427C-849D-1320BF61F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510" y="1745700"/>
            <a:ext cx="4449832" cy="39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187A29-EF7D-4876-97E3-32801DB78C48}"/>
              </a:ext>
            </a:extLst>
          </p:cNvPr>
          <p:cNvSpPr txBox="1"/>
          <p:nvPr/>
        </p:nvSpPr>
        <p:spPr>
          <a:xfrm>
            <a:off x="8026582" y="566676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감성 분석의 예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80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66DF8EE-8CF4-4888-A4CD-C440BB23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25" y="2416487"/>
            <a:ext cx="1228725" cy="1000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34091AB-1D0B-48DD-A211-2E26C53F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18" y="2416487"/>
            <a:ext cx="4881965" cy="3959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E65A3BF-1287-4236-9823-D44F187BD066}"/>
              </a:ext>
            </a:extLst>
          </p:cNvPr>
          <p:cNvSpPr txBox="1"/>
          <p:nvPr/>
        </p:nvSpPr>
        <p:spPr>
          <a:xfrm>
            <a:off x="400049" y="1948430"/>
            <a:ext cx="5410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Window </a:t>
            </a:r>
            <a:r>
              <a:rPr lang="ko-KR" altLang="en-US" sz="1400" dirty="0"/>
              <a:t>시작 메뉴에 아래와 같은 아이콘이 있다면 설치 완료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716CD22-4A0A-4730-8EDC-EAFAA6ACF3A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3046150" y="2916549"/>
            <a:ext cx="1587368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C4C8B8-4EEA-4C30-9076-65D56FB4DDB5}"/>
              </a:ext>
            </a:extLst>
          </p:cNvPr>
          <p:cNvSpPr txBox="1"/>
          <p:nvPr/>
        </p:nvSpPr>
        <p:spPr>
          <a:xfrm>
            <a:off x="3410060" y="2916549"/>
            <a:ext cx="728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실행 시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93ACA2-8007-43AD-B86C-68F26B2AA2AB}"/>
              </a:ext>
            </a:extLst>
          </p:cNvPr>
          <p:cNvSpPr txBox="1"/>
          <p:nvPr/>
        </p:nvSpPr>
        <p:spPr>
          <a:xfrm>
            <a:off x="400049" y="715775"/>
            <a:ext cx="33473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 </a:t>
            </a:r>
            <a:r>
              <a:rPr lang="ko-KR" altLang="en-US" sz="3200" b="1" dirty="0"/>
              <a:t>개발 환경 구축</a:t>
            </a:r>
            <a:endParaRPr lang="en-US" altLang="ko-KR" sz="3200" b="1" dirty="0"/>
          </a:p>
          <a:p>
            <a:r>
              <a:rPr lang="en-US" altLang="ko-KR" sz="2000" dirty="0"/>
              <a:t>- R</a:t>
            </a:r>
            <a:r>
              <a:rPr lang="ko-KR" altLang="en-US" sz="2000" dirty="0"/>
              <a:t> 설치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10596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898168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감성분석이란</a:t>
            </a:r>
            <a:r>
              <a:rPr lang="en-US" altLang="ko-KR" sz="3200" b="1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484270" y="2096962"/>
            <a:ext cx="661436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감성 분석의 실제 적용 사례</a:t>
            </a:r>
            <a:endParaRPr lang="en-US" altLang="ko-KR" sz="1400" dirty="0"/>
          </a:p>
        </p:txBody>
      </p:sp>
      <p:pic>
        <p:nvPicPr>
          <p:cNvPr id="2050" name="Picture 2" descr="sentiment analysis obamaì ëí ì´ë¯¸ì§ ê²ìê²°ê³¼">
            <a:extLst>
              <a:ext uri="{FF2B5EF4-FFF2-40B4-BE49-F238E27FC236}">
                <a16:creationId xmlns:a16="http://schemas.microsoft.com/office/drawing/2014/main" id="{E3C6D181-6AD0-4708-9B12-C93E1706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4" y="2822715"/>
            <a:ext cx="4856348" cy="26689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17EEBB-75DA-449C-9E6B-B81E0F69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737" y="2831207"/>
            <a:ext cx="5354109" cy="2651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CF085C-D3A8-402D-893D-D0DEA3642698}"/>
              </a:ext>
            </a:extLst>
          </p:cNvPr>
          <p:cNvSpPr txBox="1"/>
          <p:nvPr/>
        </p:nvSpPr>
        <p:spPr>
          <a:xfrm>
            <a:off x="1907136" y="5578068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미 대선후보자 지지도 분석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D219A-E35A-4197-BF7E-23D4747FF618}"/>
              </a:ext>
            </a:extLst>
          </p:cNvPr>
          <p:cNvSpPr txBox="1"/>
          <p:nvPr/>
        </p:nvSpPr>
        <p:spPr>
          <a:xfrm>
            <a:off x="8187006" y="5491657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주식 변동 예측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98918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898168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감성분석이란</a:t>
            </a:r>
            <a:r>
              <a:rPr lang="en-US" altLang="ko-KR" sz="3200" b="1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484270" y="2096962"/>
            <a:ext cx="4884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감성 분석은 문장에 사용된 단어들로 감정을 예측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이 영화는 </a:t>
            </a:r>
            <a:r>
              <a:rPr lang="ko-KR" altLang="en-US" sz="1400" dirty="0" err="1"/>
              <a:t>재밌고</a:t>
            </a:r>
            <a:r>
              <a:rPr lang="ko-KR" altLang="en-US" sz="1400" dirty="0"/>
              <a:t> 신나지만 너무 길어요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/>
              <a:t>재밌다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긍정</a:t>
            </a:r>
            <a:r>
              <a:rPr lang="en-US" altLang="ko-KR" sz="1400" dirty="0"/>
              <a:t> / </a:t>
            </a:r>
            <a:r>
              <a:rPr lang="ko-KR" altLang="en-US" sz="1400" dirty="0"/>
              <a:t>신난다 </a:t>
            </a:r>
            <a:r>
              <a:rPr lang="en-US" altLang="ko-KR" sz="1400" dirty="0"/>
              <a:t>= </a:t>
            </a:r>
            <a:r>
              <a:rPr lang="ko-KR" altLang="en-US" sz="1400" dirty="0"/>
              <a:t>긍정 </a:t>
            </a:r>
            <a:r>
              <a:rPr lang="en-US" altLang="ko-KR" sz="1400" dirty="0"/>
              <a:t>/ </a:t>
            </a:r>
            <a:r>
              <a:rPr lang="ko-KR" altLang="en-US" sz="1400" dirty="0"/>
              <a:t>길다 </a:t>
            </a:r>
            <a:r>
              <a:rPr lang="en-US" altLang="ko-KR" sz="1400" dirty="0"/>
              <a:t>= </a:t>
            </a:r>
            <a:r>
              <a:rPr lang="ko-KR" altLang="en-US" sz="1400" dirty="0"/>
              <a:t>부정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따라서 긍정단어들과 부정단어들이 무엇인지를       </a:t>
            </a:r>
            <a:endParaRPr lang="en-US" altLang="ko-KR" sz="1400" dirty="0"/>
          </a:p>
          <a:p>
            <a:pPr lvl="1">
              <a:lnSpc>
                <a:spcPts val="24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파악할 필요가 있음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9669C-3EA6-4CDC-B0BB-E34CBF06C402}"/>
              </a:ext>
            </a:extLst>
          </p:cNvPr>
          <p:cNvSpPr txBox="1"/>
          <p:nvPr/>
        </p:nvSpPr>
        <p:spPr>
          <a:xfrm>
            <a:off x="484270" y="4231974"/>
            <a:ext cx="47324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회귀분석을 이용한 단어 사전 구축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회귀분석을 이용하면 감정에 대하여 긍정적인 단어와 부정적인 단어를 추출해 낼 수 있음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추출된 단어들을 통해 긍정사전과 부정사전을 구축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따라서 구축된 감정 사전을 통해 감성분석 수행 가능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63805D8-6B80-4E56-8830-2E42A96724C4}"/>
              </a:ext>
            </a:extLst>
          </p:cNvPr>
          <p:cNvSpPr/>
          <p:nvPr/>
        </p:nvSpPr>
        <p:spPr>
          <a:xfrm>
            <a:off x="3232876" y="3807356"/>
            <a:ext cx="221774" cy="228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sentiment dictionary positiveì ëí ì´ë¯¸ì§ ê²ìê²°ê³¼">
            <a:extLst>
              <a:ext uri="{FF2B5EF4-FFF2-40B4-BE49-F238E27FC236}">
                <a16:creationId xmlns:a16="http://schemas.microsoft.com/office/drawing/2014/main" id="{BDB9D788-E454-4907-8D9C-E2D3DF76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04" y="2451188"/>
            <a:ext cx="6210579" cy="27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35C205-383A-40C0-BA05-56FE332B10F6}"/>
              </a:ext>
            </a:extLst>
          </p:cNvPr>
          <p:cNvSpPr txBox="1"/>
          <p:nvPr/>
        </p:nvSpPr>
        <p:spPr>
          <a:xfrm>
            <a:off x="7563981" y="5163524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구축된 감정 사전의 예 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6029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898168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회귀분석이란</a:t>
            </a:r>
            <a:r>
              <a:rPr lang="en-US" altLang="ko-KR" sz="3200" b="1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370023" y="1986793"/>
            <a:ext cx="5772150" cy="405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하나의 종속 변수</a:t>
            </a:r>
            <a:r>
              <a:rPr lang="en-US" altLang="ko-KR" sz="1400" dirty="0"/>
              <a:t>(Dependent Variable)</a:t>
            </a:r>
            <a:r>
              <a:rPr lang="ko-KR" altLang="en-US" sz="1400" dirty="0"/>
              <a:t>와 하나 이상의 독립 변수</a:t>
            </a:r>
            <a:r>
              <a:rPr lang="en-US" altLang="ko-KR" sz="1400" dirty="0"/>
              <a:t>(Independent Variable) </a:t>
            </a:r>
            <a:r>
              <a:rPr lang="ko-KR" altLang="en-US" sz="1400" dirty="0"/>
              <a:t>사이의 관계를 추정하는 분석 방법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독립 변수가 하나일 경우 </a:t>
            </a:r>
            <a:r>
              <a:rPr lang="en-US" altLang="ko-KR" sz="1400" dirty="0"/>
              <a:t>“</a:t>
            </a:r>
            <a:r>
              <a:rPr lang="ko-KR" altLang="en-US" sz="1400" dirty="0"/>
              <a:t>단순회귀분석</a:t>
            </a:r>
            <a:r>
              <a:rPr lang="en-US" altLang="ko-KR" sz="1400" dirty="0"/>
              <a:t>”</a:t>
            </a:r>
            <a:r>
              <a:rPr lang="ko-KR" altLang="en-US" sz="1400" dirty="0"/>
              <a:t>이라 하며 독립 변수가 둘 이상일 경우를 </a:t>
            </a:r>
            <a:r>
              <a:rPr lang="en-US" altLang="ko-KR" sz="1400" dirty="0"/>
              <a:t>“</a:t>
            </a:r>
            <a:r>
              <a:rPr lang="ko-KR" altLang="en-US" sz="1400" dirty="0"/>
              <a:t>다중회귀분석</a:t>
            </a:r>
            <a:r>
              <a:rPr lang="en-US" altLang="ko-KR" sz="1400" dirty="0"/>
              <a:t>”</a:t>
            </a:r>
            <a:r>
              <a:rPr lang="ko-KR" altLang="en-US" sz="1400" dirty="0"/>
              <a:t>이라 함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독립 변수는 원인이 되는 변수</a:t>
            </a:r>
            <a:r>
              <a:rPr lang="en-US" altLang="ko-KR" sz="1400" dirty="0"/>
              <a:t>, </a:t>
            </a:r>
            <a:r>
              <a:rPr lang="ko-KR" altLang="en-US" sz="1400" dirty="0"/>
              <a:t>종속 변수는 독립변수에 따라서 값이 달라지는 결과 변수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나이가 </a:t>
            </a:r>
            <a:r>
              <a:rPr lang="ko-KR" altLang="en-US" sz="1400" dirty="0" err="1"/>
              <a:t>증가할때마다</a:t>
            </a:r>
            <a:r>
              <a:rPr lang="ko-KR" altLang="en-US" sz="1400" dirty="0"/>
              <a:t> 평균 키가 증가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온도가 </a:t>
            </a:r>
            <a:r>
              <a:rPr lang="ko-KR" altLang="en-US" sz="1400" dirty="0" err="1"/>
              <a:t>증가할때</a:t>
            </a:r>
            <a:r>
              <a:rPr lang="ko-KR" altLang="en-US" sz="1400" dirty="0"/>
              <a:t> 마다 아이스크림 </a:t>
            </a:r>
            <a:r>
              <a:rPr lang="ko-KR" altLang="en-US" sz="1400" dirty="0" err="1"/>
              <a:t>판매량가</a:t>
            </a:r>
            <a:r>
              <a:rPr lang="ko-KR" altLang="en-US" sz="1400" dirty="0"/>
              <a:t> 증가</a:t>
            </a:r>
            <a:endParaRPr lang="en-US" altLang="ko-KR" sz="1400" dirty="0"/>
          </a:p>
          <a:p>
            <a:pPr lvl="1">
              <a:lnSpc>
                <a:spcPts val="2400"/>
              </a:lnSpc>
            </a:pP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위와 같은 패턴을 찾는 것이 </a:t>
            </a:r>
            <a:r>
              <a:rPr lang="en-US" altLang="ko-KR" sz="1400" dirty="0"/>
              <a:t>“</a:t>
            </a:r>
            <a:r>
              <a:rPr lang="ko-KR" altLang="en-US" sz="1400" dirty="0"/>
              <a:t>선형회귀분석</a:t>
            </a:r>
            <a:r>
              <a:rPr lang="en-US" altLang="ko-KR" sz="1400" dirty="0"/>
              <a:t>”</a:t>
            </a:r>
          </a:p>
          <a:p>
            <a:pPr lvl="1">
              <a:lnSpc>
                <a:spcPts val="2400"/>
              </a:lnSpc>
            </a:pPr>
            <a:endParaRPr lang="en-US" altLang="ko-KR" sz="1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C4FC25-71DA-44AC-B427-E8157525D3A9}"/>
              </a:ext>
            </a:extLst>
          </p:cNvPr>
          <p:cNvGraphicFramePr>
            <a:graphicFrameLocks noGrp="1"/>
          </p:cNvGraphicFramePr>
          <p:nvPr/>
        </p:nvGraphicFramePr>
        <p:xfrm>
          <a:off x="6256421" y="2157950"/>
          <a:ext cx="565200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341515469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1976166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37194320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128973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4491582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309755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732806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134588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779610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74757447"/>
                    </a:ext>
                  </a:extLst>
                </a:gridCol>
              </a:tblGrid>
              <a:tr h="314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나이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독립변수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26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676306"/>
                  </a:ext>
                </a:extLst>
              </a:tr>
              <a:tr h="314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평균 키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종속변수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166.1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168.1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168.2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168.8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169.7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169.9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171.1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171.2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865659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A2C0CF6-8136-4891-A816-862A77DC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06" y="3568023"/>
            <a:ext cx="4407275" cy="2863961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E63C2DB-864F-43E4-AF09-448D39E121FD}"/>
              </a:ext>
            </a:extLst>
          </p:cNvPr>
          <p:cNvSpPr/>
          <p:nvPr/>
        </p:nvSpPr>
        <p:spPr>
          <a:xfrm>
            <a:off x="9032631" y="3205232"/>
            <a:ext cx="336884" cy="300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E12EC-6F1E-41FB-98EC-7FDE55BE777B}"/>
              </a:ext>
            </a:extLst>
          </p:cNvPr>
          <p:cNvSpPr txBox="1"/>
          <p:nvPr/>
        </p:nvSpPr>
        <p:spPr>
          <a:xfrm>
            <a:off x="8276781" y="6401513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선형 회귀분석의 예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6324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898168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회귀분석이란</a:t>
            </a:r>
            <a:r>
              <a:rPr lang="en-US" altLang="ko-KR" sz="3200" b="1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370023" y="1986793"/>
            <a:ext cx="57721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하지만 종속변수가 연속적인 값이 아닌 범주형 데이터라면</a:t>
            </a:r>
            <a:r>
              <a:rPr lang="en-US" altLang="ko-KR" sz="1400" dirty="0"/>
              <a:t>?</a:t>
            </a:r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비가 올 것인지를 예측하는 모델을 만든다고 가정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독립변수 </a:t>
            </a:r>
            <a:r>
              <a:rPr lang="en-US" altLang="ko-KR" sz="1400" dirty="0"/>
              <a:t>-&gt; </a:t>
            </a:r>
            <a:r>
              <a:rPr lang="ko-KR" altLang="en-US" sz="1400" dirty="0"/>
              <a:t>습도</a:t>
            </a:r>
            <a:r>
              <a:rPr lang="en-US" altLang="ko-KR" sz="1400" dirty="0"/>
              <a:t>, </a:t>
            </a:r>
            <a:r>
              <a:rPr lang="ko-KR" altLang="en-US" sz="1400" dirty="0"/>
              <a:t>바람의 세기 등</a:t>
            </a: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종속변수 </a:t>
            </a:r>
            <a:r>
              <a:rPr lang="en-US" altLang="ko-KR" sz="1400" dirty="0"/>
              <a:t>-&gt; </a:t>
            </a:r>
            <a:r>
              <a:rPr lang="ko-KR" altLang="en-US" sz="1400" dirty="0"/>
              <a:t>비가 온다</a:t>
            </a:r>
            <a:r>
              <a:rPr lang="en-US" altLang="ko-KR" sz="1400" dirty="0"/>
              <a:t>(1) / </a:t>
            </a:r>
            <a:r>
              <a:rPr lang="ko-KR" altLang="en-US" sz="1400" dirty="0"/>
              <a:t>비가 오지 않는다</a:t>
            </a:r>
            <a:r>
              <a:rPr lang="en-US" altLang="ko-KR" sz="1400" dirty="0"/>
              <a:t>(0)</a:t>
            </a:r>
          </a:p>
          <a:p>
            <a:pPr lvl="1">
              <a:lnSpc>
                <a:spcPts val="2400"/>
              </a:lnSpc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범주형 종속변수를 가진 경우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데이터가 범주</a:t>
            </a:r>
            <a:r>
              <a:rPr lang="en-US" altLang="ko-KR" sz="1400" dirty="0"/>
              <a:t>(1 or 0)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몰려있기때문에</a:t>
            </a:r>
            <a:r>
              <a:rPr lang="ko-KR" altLang="en-US" sz="1400" dirty="0"/>
              <a:t> 선형보다는 곡선같은 비선형이 훨씬 분류를 잘 할 수 있음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이와 같이 종속변수가 범주형 데이터인 경우를 </a:t>
            </a:r>
            <a:r>
              <a:rPr lang="en-US" altLang="ko-KR" sz="1400" dirty="0"/>
              <a:t>“</a:t>
            </a:r>
            <a:r>
              <a:rPr lang="ko-KR" altLang="en-US" sz="1400" dirty="0"/>
              <a:t>로지스틱 회귀분석</a:t>
            </a:r>
            <a:r>
              <a:rPr lang="en-US" altLang="ko-KR" sz="1400" dirty="0"/>
              <a:t>”</a:t>
            </a:r>
            <a:r>
              <a:rPr lang="ko-KR" altLang="en-US" sz="1400" dirty="0"/>
              <a:t>이라고 함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lvl="1">
              <a:lnSpc>
                <a:spcPts val="2400"/>
              </a:lnSpc>
            </a:pPr>
            <a:endParaRPr lang="en-US" altLang="ko-KR" sz="14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79E81E-EC0B-4094-BE57-385AA6474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68" y="1986793"/>
            <a:ext cx="4400550" cy="337185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F3016A2-F1AC-4D22-AB34-6C4FC5DADDDF}"/>
              </a:ext>
            </a:extLst>
          </p:cNvPr>
          <p:cNvSpPr/>
          <p:nvPr/>
        </p:nvSpPr>
        <p:spPr>
          <a:xfrm>
            <a:off x="6001968" y="2543245"/>
            <a:ext cx="421105" cy="410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01724-E0C3-428F-A05F-E48869A43332}"/>
              </a:ext>
            </a:extLst>
          </p:cNvPr>
          <p:cNvSpPr txBox="1"/>
          <p:nvPr/>
        </p:nvSpPr>
        <p:spPr>
          <a:xfrm>
            <a:off x="8276781" y="5495446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로지스틱 회귀분석의 예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99860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898168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회귀분석이란</a:t>
            </a:r>
            <a:r>
              <a:rPr lang="en-US" altLang="ko-KR" sz="3200" b="1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692407" y="1779300"/>
            <a:ext cx="5749424" cy="466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200" dirty="0"/>
              <a:t>감성분석에 회귀분석을 적용한다면</a:t>
            </a:r>
            <a:r>
              <a:rPr lang="en-US" altLang="ko-KR" sz="1200" dirty="0"/>
              <a:t>?</a:t>
            </a:r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독립변수 </a:t>
            </a:r>
            <a:r>
              <a:rPr lang="en-US" altLang="ko-KR" sz="1200" dirty="0"/>
              <a:t>-&gt; </a:t>
            </a:r>
            <a:r>
              <a:rPr lang="ko-KR" altLang="en-US" sz="1200" dirty="0"/>
              <a:t>모든 문서에 속한 단어들에 대한 </a:t>
            </a:r>
            <a:r>
              <a:rPr lang="en-US" altLang="ko-KR" sz="1200" dirty="0"/>
              <a:t>TF-IDF</a:t>
            </a:r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종속변수 </a:t>
            </a:r>
            <a:r>
              <a:rPr lang="en-US" altLang="ko-KR" sz="1200" dirty="0"/>
              <a:t>-&gt; </a:t>
            </a:r>
            <a:r>
              <a:rPr lang="ko-KR" altLang="en-US" sz="1200" dirty="0" err="1"/>
              <a:t>감정값</a:t>
            </a:r>
            <a:r>
              <a:rPr lang="ko-KR" altLang="en-US" sz="1200" dirty="0"/>
              <a:t> </a:t>
            </a:r>
            <a:r>
              <a:rPr lang="en-US" altLang="ko-KR" sz="1200" dirty="0"/>
              <a:t>(1 = Positive / 0 = Negative)</a:t>
            </a:r>
          </a:p>
          <a:p>
            <a:pPr lvl="1">
              <a:lnSpc>
                <a:spcPts val="2400"/>
              </a:lnSpc>
            </a:pP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독립변수의 수는 모든 문서에 속한 중복되지 않는 단어의 수</a:t>
            </a:r>
            <a:r>
              <a:rPr lang="en-US" altLang="ko-KR" sz="1200" dirty="0"/>
              <a:t> </a:t>
            </a:r>
            <a:r>
              <a:rPr lang="ko-KR" altLang="en-US" sz="1200" dirty="0"/>
              <a:t>이며 종속변수는 </a:t>
            </a:r>
            <a:r>
              <a:rPr lang="ko-KR" altLang="en-US" sz="1200" dirty="0" err="1"/>
              <a:t>범주형이므로</a:t>
            </a:r>
            <a:r>
              <a:rPr lang="ko-KR" altLang="en-US" sz="1200" dirty="0"/>
              <a:t> </a:t>
            </a:r>
            <a:r>
              <a:rPr lang="en-US" altLang="ko-KR" sz="1200" dirty="0"/>
              <a:t>n</a:t>
            </a:r>
            <a:r>
              <a:rPr lang="ko-KR" altLang="en-US" sz="1200" dirty="0"/>
              <a:t>개의 독립변수를 가진 로지스틱 회귀분석의 형태가 됨</a:t>
            </a: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200" dirty="0"/>
              <a:t>독립변수가 </a:t>
            </a:r>
            <a:r>
              <a:rPr lang="en-US" altLang="ko-KR" sz="1200" dirty="0"/>
              <a:t>n</a:t>
            </a:r>
            <a:r>
              <a:rPr lang="ko-KR" altLang="en-US" sz="1200" dirty="0"/>
              <a:t>개일 경우</a:t>
            </a:r>
            <a:r>
              <a:rPr lang="en-US" altLang="ko-KR" sz="1200" dirty="0"/>
              <a:t>, </a:t>
            </a:r>
            <a:r>
              <a:rPr lang="ko-KR" altLang="en-US" sz="1200" dirty="0"/>
              <a:t>각 독립변수에 대한 </a:t>
            </a:r>
            <a:r>
              <a:rPr lang="en-US" altLang="ko-KR" sz="1200" dirty="0"/>
              <a:t>n</a:t>
            </a:r>
            <a:r>
              <a:rPr lang="ko-KR" altLang="en-US" sz="1200" dirty="0"/>
              <a:t>개의 회귀계수가 산출되는데</a:t>
            </a:r>
            <a:r>
              <a:rPr lang="en-US" altLang="ko-KR" sz="1200" dirty="0"/>
              <a:t> </a:t>
            </a:r>
            <a:r>
              <a:rPr lang="ko-KR" altLang="en-US" sz="1200" dirty="0"/>
              <a:t>이 회귀계수는 해당 독립변수가 종속변수에 얼만큼의 영향을 미쳤는지를 나타냄</a:t>
            </a:r>
            <a:endParaRPr lang="en-US" altLang="ko-KR" sz="1200" dirty="0"/>
          </a:p>
          <a:p>
            <a:pPr marL="742950" lvl="1" indent="-28575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감성분석의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단어가 감정에 얼만큼의 영향을 미쳤는가</a:t>
            </a:r>
            <a:r>
              <a:rPr lang="en-US" altLang="ko-KR" sz="1200" dirty="0"/>
              <a:t>?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200" dirty="0"/>
              <a:t>따라서 각 단어들의 회귀계수를 통해 감정에 영향을 많이 미친 단어들을 추려낼 수 있음</a:t>
            </a:r>
            <a:endParaRPr lang="en-US" altLang="ko-KR" sz="1200" dirty="0"/>
          </a:p>
          <a:p>
            <a:pPr lvl="1">
              <a:lnSpc>
                <a:spcPts val="2400"/>
              </a:lnSpc>
            </a:pPr>
            <a:endParaRPr lang="en-US" altLang="ko-KR" sz="1200" dirty="0"/>
          </a:p>
          <a:p>
            <a:pPr>
              <a:lnSpc>
                <a:spcPts val="2400"/>
              </a:lnSpc>
            </a:pPr>
            <a:endParaRPr lang="en-US" altLang="ko-KR" sz="12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63ABA80-C3EB-4B18-BB47-A26C570FE771}"/>
              </a:ext>
            </a:extLst>
          </p:cNvPr>
          <p:cNvGraphicFramePr>
            <a:graphicFrameLocks noGrp="1"/>
          </p:cNvGraphicFramePr>
          <p:nvPr/>
        </p:nvGraphicFramePr>
        <p:xfrm>
          <a:off x="6990180" y="1874522"/>
          <a:ext cx="3970896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512">
                  <a:extLst>
                    <a:ext uri="{9D8B030D-6E8A-4147-A177-3AD203B41FA5}">
                      <a16:colId xmlns:a16="http://schemas.microsoft.com/office/drawing/2014/main" val="1228512777"/>
                    </a:ext>
                  </a:extLst>
                </a:gridCol>
                <a:gridCol w="917331">
                  <a:extLst>
                    <a:ext uri="{9D8B030D-6E8A-4147-A177-3AD203B41FA5}">
                      <a16:colId xmlns:a16="http://schemas.microsoft.com/office/drawing/2014/main" val="4290792146"/>
                    </a:ext>
                  </a:extLst>
                </a:gridCol>
                <a:gridCol w="917331">
                  <a:extLst>
                    <a:ext uri="{9D8B030D-6E8A-4147-A177-3AD203B41FA5}">
                      <a16:colId xmlns:a16="http://schemas.microsoft.com/office/drawing/2014/main" val="1388336615"/>
                    </a:ext>
                  </a:extLst>
                </a:gridCol>
                <a:gridCol w="433754">
                  <a:extLst>
                    <a:ext uri="{9D8B030D-6E8A-4147-A177-3AD203B41FA5}">
                      <a16:colId xmlns:a16="http://schemas.microsoft.com/office/drawing/2014/main" val="3554248773"/>
                    </a:ext>
                  </a:extLst>
                </a:gridCol>
                <a:gridCol w="720968">
                  <a:extLst>
                    <a:ext uri="{9D8B030D-6E8A-4147-A177-3AD203B41FA5}">
                      <a16:colId xmlns:a16="http://schemas.microsoft.com/office/drawing/2014/main" val="3567747462"/>
                    </a:ext>
                  </a:extLst>
                </a:gridCol>
              </a:tblGrid>
              <a:tr h="132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      단어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문서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단어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단어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감정값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7912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10.317518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3.863137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20115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2.210897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81862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3.541209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0861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1.473931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2.253497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0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25763A6-D4A0-426A-98F2-54729A708B5D}"/>
              </a:ext>
            </a:extLst>
          </p:cNvPr>
          <p:cNvSpPr/>
          <p:nvPr/>
        </p:nvSpPr>
        <p:spPr>
          <a:xfrm>
            <a:off x="7889631" y="1749409"/>
            <a:ext cx="2022602" cy="17936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21A2DF-1BCE-4AEC-96AE-66F3209AD83C}"/>
              </a:ext>
            </a:extLst>
          </p:cNvPr>
          <p:cNvSpPr/>
          <p:nvPr/>
        </p:nvSpPr>
        <p:spPr>
          <a:xfrm>
            <a:off x="10143284" y="1749409"/>
            <a:ext cx="941412" cy="17936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0B98A-7071-4281-8CBB-DFD1B5C9ADDD}"/>
              </a:ext>
            </a:extLst>
          </p:cNvPr>
          <p:cNvSpPr txBox="1"/>
          <p:nvPr/>
        </p:nvSpPr>
        <p:spPr>
          <a:xfrm>
            <a:off x="8500822" y="36178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독립변수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2605C-767F-42C2-AB9B-DBDAE78AE016}"/>
              </a:ext>
            </a:extLst>
          </p:cNvPr>
          <p:cNvSpPr txBox="1"/>
          <p:nvPr/>
        </p:nvSpPr>
        <p:spPr>
          <a:xfrm>
            <a:off x="10213880" y="36201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종속변수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08FE7A-77B4-4B02-BE71-780CB18FF88D}"/>
              </a:ext>
            </a:extLst>
          </p:cNvPr>
          <p:cNvSpPr/>
          <p:nvPr/>
        </p:nvSpPr>
        <p:spPr>
          <a:xfrm>
            <a:off x="7971693" y="4174068"/>
            <a:ext cx="1840522" cy="720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회귀 분석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D837C5F-3DF3-424B-8359-5F6CF84F9494}"/>
              </a:ext>
            </a:extLst>
          </p:cNvPr>
          <p:cNvCxnSpPr/>
          <p:nvPr/>
        </p:nvCxnSpPr>
        <p:spPr>
          <a:xfrm>
            <a:off x="8423031" y="3429002"/>
            <a:ext cx="0" cy="74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B97CF96-E480-4A2B-9D72-B518D0CE1B60}"/>
              </a:ext>
            </a:extLst>
          </p:cNvPr>
          <p:cNvCxnSpPr/>
          <p:nvPr/>
        </p:nvCxnSpPr>
        <p:spPr>
          <a:xfrm>
            <a:off x="9366739" y="3429002"/>
            <a:ext cx="0" cy="74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612B30-3117-43F7-B018-68973F184FE4}"/>
              </a:ext>
            </a:extLst>
          </p:cNvPr>
          <p:cNvCxnSpPr/>
          <p:nvPr/>
        </p:nvCxnSpPr>
        <p:spPr>
          <a:xfrm>
            <a:off x="8423031" y="4895038"/>
            <a:ext cx="0" cy="74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F6E23D5-2B23-4DA0-B59F-227D0F8FF16A}"/>
              </a:ext>
            </a:extLst>
          </p:cNvPr>
          <p:cNvCxnSpPr/>
          <p:nvPr/>
        </p:nvCxnSpPr>
        <p:spPr>
          <a:xfrm>
            <a:off x="9366739" y="4895038"/>
            <a:ext cx="0" cy="74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29C64A-4022-491D-ACBE-E9B91FF6F4AD}"/>
              </a:ext>
            </a:extLst>
          </p:cNvPr>
          <p:cNvSpPr txBox="1"/>
          <p:nvPr/>
        </p:nvSpPr>
        <p:spPr>
          <a:xfrm>
            <a:off x="8000237" y="5728548"/>
            <a:ext cx="84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단어</a:t>
            </a:r>
            <a:r>
              <a:rPr lang="en-US" altLang="ko-KR" sz="1200" dirty="0"/>
              <a:t>1</a:t>
            </a:r>
            <a:r>
              <a:rPr lang="ko-KR" altLang="en-US" sz="1200" dirty="0"/>
              <a:t>의 회귀계수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56C674-2402-4B99-816E-3478997B019E}"/>
              </a:ext>
            </a:extLst>
          </p:cNvPr>
          <p:cNvSpPr txBox="1"/>
          <p:nvPr/>
        </p:nvSpPr>
        <p:spPr>
          <a:xfrm>
            <a:off x="8975628" y="5728548"/>
            <a:ext cx="84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단어</a:t>
            </a:r>
            <a:r>
              <a:rPr lang="en-US" altLang="ko-KR" sz="1200" dirty="0"/>
              <a:t>2</a:t>
            </a:r>
            <a:r>
              <a:rPr lang="ko-KR" altLang="en-US" sz="1200" dirty="0"/>
              <a:t>의 회귀계수</a:t>
            </a:r>
          </a:p>
        </p:txBody>
      </p:sp>
    </p:spTree>
    <p:extLst>
      <p:ext uri="{BB962C8B-B14F-4D97-AF65-F5344CB8AC3E}">
        <p14:creationId xmlns:p14="http://schemas.microsoft.com/office/powerpoint/2010/main" val="2763340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898168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회귀분석이란</a:t>
            </a:r>
            <a:r>
              <a:rPr lang="en-US" altLang="ko-KR" sz="3200" b="1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370022" y="1838091"/>
            <a:ext cx="64703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2400"/>
              </a:lnSpc>
            </a:pP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err="1"/>
              <a:t>문서들에는</a:t>
            </a:r>
            <a:r>
              <a:rPr lang="ko-KR" altLang="en-US" sz="1200" dirty="0"/>
              <a:t> 수 많은 단어가 존재하며</a:t>
            </a:r>
            <a:r>
              <a:rPr lang="en-US" altLang="ko-KR" sz="1200" dirty="0"/>
              <a:t>, </a:t>
            </a:r>
            <a:r>
              <a:rPr lang="ko-KR" altLang="en-US" sz="1200" dirty="0"/>
              <a:t>하나의 단어의 </a:t>
            </a:r>
            <a:r>
              <a:rPr lang="en-US" altLang="ko-KR" sz="1200" dirty="0"/>
              <a:t>TF-IDF</a:t>
            </a:r>
            <a:r>
              <a:rPr lang="ko-KR" altLang="en-US" sz="1200" dirty="0"/>
              <a:t>값이 하나의 독립변수가 되므로 문서들에 속한 중복되지 않는 단어의 수 만큼 독립변수가 존재함</a:t>
            </a: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200" dirty="0"/>
              <a:t>하지만 기존의 회귀분석에서는 독립변수</a:t>
            </a:r>
            <a:r>
              <a:rPr lang="en-US" altLang="ko-KR" sz="1200" dirty="0"/>
              <a:t>(</a:t>
            </a:r>
            <a:r>
              <a:rPr lang="ko-KR" altLang="en-US" sz="1200" dirty="0"/>
              <a:t>단어</a:t>
            </a:r>
            <a:r>
              <a:rPr lang="en-US" altLang="ko-KR" sz="1200" dirty="0"/>
              <a:t>)</a:t>
            </a:r>
            <a:r>
              <a:rPr lang="ko-KR" altLang="en-US" sz="1200" dirty="0"/>
              <a:t>가 많아지면 </a:t>
            </a:r>
            <a:r>
              <a:rPr lang="ko-KR" altLang="en-US" sz="1200" dirty="0" err="1"/>
              <a:t>과적합</a:t>
            </a:r>
            <a:r>
              <a:rPr lang="en-US" altLang="ko-KR" sz="1200" dirty="0"/>
              <a:t>(Overfitting)</a:t>
            </a:r>
            <a:r>
              <a:rPr lang="ko-KR" altLang="en-US" sz="1200" dirty="0"/>
              <a:t>의 문제가 발생</a:t>
            </a: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err="1"/>
              <a:t>과적합이란</a:t>
            </a:r>
            <a:r>
              <a:rPr lang="ko-KR" altLang="en-US" sz="1200" dirty="0"/>
              <a:t> 주어진 학습 데이터에 대해 너무 과도하게 학습한 상태를 말하며</a:t>
            </a:r>
            <a:r>
              <a:rPr lang="en-US" altLang="ko-KR" sz="1200" dirty="0"/>
              <a:t>, </a:t>
            </a:r>
            <a:r>
              <a:rPr lang="ko-KR" altLang="en-US" sz="1200" dirty="0"/>
              <a:t>학습데이터들은 모두 완벽하게 예측하지만 새로운 데이터에 대해서는 </a:t>
            </a:r>
            <a:r>
              <a:rPr lang="ko-KR" altLang="en-US" sz="1200" dirty="0" err="1"/>
              <a:t>오분류할</a:t>
            </a:r>
            <a:r>
              <a:rPr lang="ko-KR" altLang="en-US" sz="1200" dirty="0"/>
              <a:t> 가능성이 높음</a:t>
            </a: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2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200" dirty="0"/>
              <a:t>과적합이 발생하면 회귀계수가 극단적으로 커지나 작아지는 문제가 발생하며</a:t>
            </a:r>
            <a:r>
              <a:rPr lang="en-US" altLang="ko-KR" sz="1200" dirty="0"/>
              <a:t>, </a:t>
            </a:r>
            <a:r>
              <a:rPr lang="ko-KR" altLang="en-US" sz="1200" dirty="0"/>
              <a:t>이는 어떤 단어가 감정에 영향을 미치는지 제대로 파악할 수 없음</a:t>
            </a:r>
            <a:endParaRPr lang="en-US" altLang="ko-KR" sz="1200" dirty="0"/>
          </a:p>
          <a:p>
            <a:pPr>
              <a:lnSpc>
                <a:spcPts val="2400"/>
              </a:lnSpc>
            </a:pP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C823C6-05AD-4433-8813-CCEEC9DA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327" y="2473962"/>
            <a:ext cx="4603968" cy="3223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AB56EC-579D-4BA8-90FA-B6019FA2747B}"/>
              </a:ext>
            </a:extLst>
          </p:cNvPr>
          <p:cNvSpPr txBox="1"/>
          <p:nvPr/>
        </p:nvSpPr>
        <p:spPr>
          <a:xfrm>
            <a:off x="8379629" y="5842137"/>
            <a:ext cx="217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 err="1"/>
              <a:t>과적합</a:t>
            </a:r>
            <a:r>
              <a:rPr lang="en-US" altLang="ko-KR" sz="1200" dirty="0"/>
              <a:t>(Overfitting)</a:t>
            </a:r>
            <a:r>
              <a:rPr lang="ko-KR" altLang="en-US" sz="1200" dirty="0"/>
              <a:t>의 예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073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B25677-C09F-405C-B878-810A860E0945}"/>
              </a:ext>
            </a:extLst>
          </p:cNvPr>
          <p:cNvSpPr txBox="1"/>
          <p:nvPr/>
        </p:nvSpPr>
        <p:spPr>
          <a:xfrm>
            <a:off x="400049" y="898168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/>
              <a:t>회귀분석이란</a:t>
            </a:r>
            <a:r>
              <a:rPr lang="en-US" altLang="ko-KR" sz="3200" b="1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507397" y="2039092"/>
            <a:ext cx="111772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정규화 회귀분석을 사용하면 기존의 회귀분석에 </a:t>
            </a:r>
            <a:r>
              <a:rPr lang="ko-KR" altLang="en-US" sz="1400" dirty="0" err="1"/>
              <a:t>패널티를</a:t>
            </a:r>
            <a:r>
              <a:rPr lang="ko-KR" altLang="en-US" sz="1400" dirty="0"/>
              <a:t> 적용함으로써 회귀계수의 크기를 제한하여 과적합의 문제를 방지할 수 있음</a:t>
            </a:r>
            <a:endParaRPr lang="en-US" altLang="ko-KR" sz="1400" dirty="0"/>
          </a:p>
          <a:p>
            <a:pPr>
              <a:lnSpc>
                <a:spcPts val="2400"/>
              </a:lnSpc>
            </a:pPr>
            <a:endParaRPr lang="en-US" altLang="ko-KR" sz="1400" dirty="0"/>
          </a:p>
          <a:p>
            <a:pPr>
              <a:lnSpc>
                <a:spcPts val="2400"/>
              </a:lnSpc>
            </a:pPr>
            <a:r>
              <a:rPr lang="en-US" altLang="ko-KR" sz="1400" dirty="0"/>
              <a:t>1. Lasso </a:t>
            </a:r>
            <a:r>
              <a:rPr lang="ko-KR" altLang="en-US" sz="1400" dirty="0"/>
              <a:t>회귀 분석</a:t>
            </a:r>
            <a:endParaRPr lang="en-US" altLang="ko-KR" sz="1400" dirty="0"/>
          </a:p>
          <a:p>
            <a:pPr lvl="1">
              <a:lnSpc>
                <a:spcPts val="2400"/>
              </a:lnSpc>
            </a:pPr>
            <a:r>
              <a:rPr lang="ko-KR" altLang="en-US" sz="1400" dirty="0"/>
              <a:t>영향력이 적은 회귀계수를 </a:t>
            </a:r>
            <a:r>
              <a:rPr lang="en-US" altLang="ko-KR" sz="1400" dirty="0"/>
              <a:t>0</a:t>
            </a:r>
            <a:r>
              <a:rPr lang="ko-KR" altLang="en-US" sz="1400" dirty="0"/>
              <a:t>으로 만드는 방법 </a:t>
            </a:r>
            <a:endParaRPr lang="en-US" altLang="ko-KR" sz="1400" dirty="0"/>
          </a:p>
          <a:p>
            <a:pPr>
              <a:lnSpc>
                <a:spcPts val="2400"/>
              </a:lnSpc>
            </a:pPr>
            <a:endParaRPr lang="en-US" altLang="ko-KR" sz="1400" dirty="0"/>
          </a:p>
          <a:p>
            <a:pPr>
              <a:lnSpc>
                <a:spcPts val="2400"/>
              </a:lnSpc>
            </a:pPr>
            <a:r>
              <a:rPr lang="en-US" altLang="ko-KR" sz="1400" dirty="0"/>
              <a:t>2. Ridge </a:t>
            </a:r>
            <a:r>
              <a:rPr lang="ko-KR" altLang="en-US" sz="1400" dirty="0"/>
              <a:t>회귀 분석 </a:t>
            </a:r>
            <a:endParaRPr lang="en-US" altLang="ko-KR" sz="1400" dirty="0"/>
          </a:p>
          <a:p>
            <a:pPr lvl="1">
              <a:lnSpc>
                <a:spcPts val="2400"/>
              </a:lnSpc>
            </a:pPr>
            <a:r>
              <a:rPr lang="ko-KR" altLang="en-US" sz="1400" dirty="0"/>
              <a:t>전반적으로 회귀계수를 줄이는 방법 </a:t>
            </a:r>
            <a:endParaRPr lang="en-US" altLang="ko-KR" sz="1400" dirty="0"/>
          </a:p>
          <a:p>
            <a:pPr>
              <a:lnSpc>
                <a:spcPts val="2400"/>
              </a:lnSpc>
            </a:pPr>
            <a:endParaRPr lang="en-US" altLang="ko-KR" sz="1400" dirty="0"/>
          </a:p>
          <a:p>
            <a:pPr>
              <a:lnSpc>
                <a:spcPts val="2400"/>
              </a:lnSpc>
            </a:pPr>
            <a:r>
              <a:rPr lang="en-US" altLang="ko-KR" sz="1400" dirty="0"/>
              <a:t>3. Elastic Net </a:t>
            </a:r>
            <a:r>
              <a:rPr lang="ko-KR" altLang="en-US" sz="1400" dirty="0"/>
              <a:t>회귀 분석 </a:t>
            </a:r>
            <a:endParaRPr lang="en-US" altLang="ko-KR" sz="1400" dirty="0"/>
          </a:p>
          <a:p>
            <a:pPr lvl="1">
              <a:lnSpc>
                <a:spcPts val="2400"/>
              </a:lnSpc>
            </a:pPr>
            <a:r>
              <a:rPr lang="en-US" altLang="ko-KR" sz="1400" dirty="0"/>
              <a:t>Lasso</a:t>
            </a:r>
            <a:r>
              <a:rPr lang="ko-KR" altLang="en-US" sz="1400" dirty="0"/>
              <a:t>와 </a:t>
            </a:r>
            <a:r>
              <a:rPr lang="en-US" altLang="ko-KR" sz="1400" dirty="0"/>
              <a:t>Ridge</a:t>
            </a:r>
            <a:r>
              <a:rPr lang="ko-KR" altLang="en-US" sz="1400" dirty="0"/>
              <a:t>를 결합한 방법으로 각각의 장점을 모두 취할 수 있는 방법 </a:t>
            </a:r>
            <a:endParaRPr lang="en-US" altLang="ko-KR" sz="1400" dirty="0"/>
          </a:p>
          <a:p>
            <a:pPr>
              <a:lnSpc>
                <a:spcPts val="2400"/>
              </a:lnSpc>
            </a:pPr>
            <a:endParaRPr lang="en-US" altLang="ko-KR" sz="1400" dirty="0"/>
          </a:p>
          <a:p>
            <a:pPr marL="1657350" lvl="3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따라서 </a:t>
            </a:r>
            <a:r>
              <a:rPr lang="en-US" altLang="ko-KR" sz="1400" dirty="0"/>
              <a:t>Elastic Net </a:t>
            </a:r>
            <a:r>
              <a:rPr lang="ko-KR" altLang="en-US" sz="1400" dirty="0"/>
              <a:t>회귀 분석을 이용하면 과적합을 방지한 단어 사전을 구축할 수 있음</a:t>
            </a:r>
            <a:r>
              <a:rPr lang="en-US" altLang="ko-KR" sz="1400" dirty="0"/>
              <a:t>	</a:t>
            </a:r>
          </a:p>
          <a:p>
            <a:pPr>
              <a:lnSpc>
                <a:spcPts val="24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994038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3768" y="2274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BEA25-EAE9-473F-AB91-17546B04E499}"/>
              </a:ext>
            </a:extLst>
          </p:cNvPr>
          <p:cNvSpPr txBox="1"/>
          <p:nvPr/>
        </p:nvSpPr>
        <p:spPr>
          <a:xfrm>
            <a:off x="484270" y="2601559"/>
            <a:ext cx="48555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네이버 영화 사이트를 통해 영화 리뷰 </a:t>
            </a:r>
            <a:r>
              <a:rPr lang="ko-KR" altLang="en-US" sz="1400" dirty="0" err="1"/>
              <a:t>크롤링</a:t>
            </a:r>
            <a:r>
              <a:rPr lang="ko-KR" altLang="en-US" sz="1400" dirty="0"/>
              <a:t> 수행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영화 </a:t>
            </a:r>
            <a:r>
              <a:rPr lang="en-US" altLang="ko-KR" sz="1400" dirty="0"/>
              <a:t>“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포레스트</a:t>
            </a:r>
            <a:r>
              <a:rPr lang="en-US" altLang="ko-KR" sz="1400" dirty="0"/>
              <a:t>”</a:t>
            </a:r>
            <a:r>
              <a:rPr lang="ko-KR" altLang="en-US" sz="1400" dirty="0"/>
              <a:t>를 대상으로 </a:t>
            </a:r>
            <a:r>
              <a:rPr lang="en-US" altLang="ko-KR" sz="1400" dirty="0"/>
              <a:t>2000</a:t>
            </a:r>
            <a:r>
              <a:rPr lang="ko-KR" altLang="en-US" sz="1400" dirty="0"/>
              <a:t>개의 리뷰 수집</a:t>
            </a:r>
            <a:endParaRPr lang="en-US" altLang="ko-KR" sz="1400" dirty="0"/>
          </a:p>
          <a:p>
            <a:pPr>
              <a:lnSpc>
                <a:spcPts val="2400"/>
              </a:lnSpc>
            </a:pPr>
            <a:r>
              <a:rPr lang="en-US" altLang="ko-KR" sz="1400" dirty="0"/>
              <a:t>     (</a:t>
            </a:r>
            <a:r>
              <a:rPr lang="ko-KR" altLang="en-US" sz="1400" dirty="0"/>
              <a:t>긍정 리뷰 </a:t>
            </a:r>
            <a:r>
              <a:rPr lang="en-US" altLang="ko-KR" sz="1400" dirty="0"/>
              <a:t>1000</a:t>
            </a:r>
            <a:r>
              <a:rPr lang="ko-KR" altLang="en-US" sz="1400" dirty="0"/>
              <a:t>개</a:t>
            </a:r>
            <a:r>
              <a:rPr lang="en-US" altLang="ko-KR" sz="1400" dirty="0"/>
              <a:t>,</a:t>
            </a:r>
            <a:r>
              <a:rPr lang="ko-KR" altLang="en-US" sz="1400" dirty="0"/>
              <a:t> 부정 리뷰 </a:t>
            </a:r>
            <a:r>
              <a:rPr lang="en-US" altLang="ko-KR" sz="1400" dirty="0"/>
              <a:t>1000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평점이 </a:t>
            </a:r>
            <a:r>
              <a:rPr lang="en-US" altLang="ko-KR" sz="1400" dirty="0"/>
              <a:t>7</a:t>
            </a:r>
            <a:r>
              <a:rPr lang="ko-KR" altLang="en-US" sz="1400" dirty="0"/>
              <a:t>점 이상인 리뷰는 </a:t>
            </a:r>
            <a:r>
              <a:rPr lang="ko-KR" altLang="en-US" sz="1400" dirty="0" err="1"/>
              <a:t>감정값을</a:t>
            </a:r>
            <a:r>
              <a:rPr lang="ko-KR" altLang="en-US" sz="1400" dirty="0"/>
              <a:t> 긍정인 </a:t>
            </a:r>
            <a:r>
              <a:rPr lang="en-US" altLang="ko-KR" sz="1400" dirty="0"/>
              <a:t>1</a:t>
            </a:r>
            <a:r>
              <a:rPr lang="ko-KR" altLang="en-US" sz="1400" dirty="0"/>
              <a:t>로 설정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평점이 </a:t>
            </a:r>
            <a:r>
              <a:rPr lang="en-US" altLang="ko-KR" sz="1400" dirty="0"/>
              <a:t>6</a:t>
            </a:r>
            <a:r>
              <a:rPr lang="ko-KR" altLang="en-US" sz="1400" dirty="0"/>
              <a:t>점 이하인 리뷰는 </a:t>
            </a:r>
            <a:r>
              <a:rPr lang="ko-KR" altLang="en-US" sz="1400" dirty="0" err="1"/>
              <a:t>감정값을</a:t>
            </a:r>
            <a:r>
              <a:rPr lang="ko-KR" altLang="en-US" sz="1400" dirty="0"/>
              <a:t> 부정인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설정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91D690-6C80-4E17-A561-A152262A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644" y="1648619"/>
            <a:ext cx="3079075" cy="1905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F81701-06B6-4F8D-B72C-48FB490C9321}"/>
              </a:ext>
            </a:extLst>
          </p:cNvPr>
          <p:cNvSpPr txBox="1"/>
          <p:nvPr/>
        </p:nvSpPr>
        <p:spPr>
          <a:xfrm>
            <a:off x="400049" y="715775"/>
            <a:ext cx="63626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회귀분석을 이용한 감성사전 구축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데이터 살펴보기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980F7D-D549-415B-922E-28DB6DFD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93" y="3856218"/>
            <a:ext cx="2417303" cy="2233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0C17B99-E651-465E-B6EA-AAEF9FD332B4}"/>
              </a:ext>
            </a:extLst>
          </p:cNvPr>
          <p:cNvSpPr/>
          <p:nvPr/>
        </p:nvSpPr>
        <p:spPr>
          <a:xfrm>
            <a:off x="8408129" y="3603985"/>
            <a:ext cx="193430" cy="2027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3017D-19EC-4310-B56B-730F19C194BD}"/>
              </a:ext>
            </a:extLst>
          </p:cNvPr>
          <p:cNvSpPr txBox="1"/>
          <p:nvPr/>
        </p:nvSpPr>
        <p:spPr>
          <a:xfrm>
            <a:off x="7727644" y="6164991"/>
            <a:ext cx="1554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review.csv </a:t>
            </a:r>
            <a:r>
              <a:rPr lang="ko-KR" altLang="en-US" sz="1200" dirty="0"/>
              <a:t>파일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4905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70568" y="2373731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81701-06B6-4F8D-B72C-48FB490C9321}"/>
              </a:ext>
            </a:extLst>
          </p:cNvPr>
          <p:cNvSpPr txBox="1"/>
          <p:nvPr/>
        </p:nvSpPr>
        <p:spPr>
          <a:xfrm>
            <a:off x="400049" y="715775"/>
            <a:ext cx="63626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회귀분석을 이용한 감성사전 구축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데이터 불러오기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89E4D2-40E3-4E63-9D3C-53A817A2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001" y="2577923"/>
            <a:ext cx="2076450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99527B-732E-46A2-8FE3-9EB186FF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175" y="4340758"/>
            <a:ext cx="2419350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9BE33E-BBE7-4CD8-8FD3-AE509409A661}"/>
              </a:ext>
            </a:extLst>
          </p:cNvPr>
          <p:cNvSpPr txBox="1"/>
          <p:nvPr/>
        </p:nvSpPr>
        <p:spPr>
          <a:xfrm>
            <a:off x="1568655" y="2110617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① 패키지 설치 및 불러오기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0260A-F57A-4448-B4CD-2312D34D1984}"/>
              </a:ext>
            </a:extLst>
          </p:cNvPr>
          <p:cNvSpPr txBox="1"/>
          <p:nvPr/>
        </p:nvSpPr>
        <p:spPr>
          <a:xfrm>
            <a:off x="1568655" y="3930304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② 기본 폴더 위치 확인 및 파일 위치시키기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021BCC-5A24-4AF5-A3CA-47C6CD0C4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998" y="4978466"/>
            <a:ext cx="149542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2EF186B-3BDE-4504-A1C5-B11DD167A16E}"/>
              </a:ext>
            </a:extLst>
          </p:cNvPr>
          <p:cNvSpPr/>
          <p:nvPr/>
        </p:nvSpPr>
        <p:spPr>
          <a:xfrm>
            <a:off x="3014135" y="4710435"/>
            <a:ext cx="193430" cy="2027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CD2776-6284-43C9-A959-7D42F338E4F8}"/>
              </a:ext>
            </a:extLst>
          </p:cNvPr>
          <p:cNvSpPr txBox="1"/>
          <p:nvPr/>
        </p:nvSpPr>
        <p:spPr>
          <a:xfrm>
            <a:off x="5744587" y="2110616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③ 데이터 불러오기</a:t>
            </a: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F64994-DAA1-4CF6-8E9A-D711B85F9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212" y="3549607"/>
            <a:ext cx="4857750" cy="2457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54B7AE-4AEF-4348-81B7-05EE12A2E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171" y="2574158"/>
            <a:ext cx="4162425" cy="180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5DFC713F-DE3B-4C08-9903-F7A011EDB0F1}"/>
              </a:ext>
            </a:extLst>
          </p:cNvPr>
          <p:cNvSpPr/>
          <p:nvPr/>
        </p:nvSpPr>
        <p:spPr>
          <a:xfrm>
            <a:off x="8046372" y="3016073"/>
            <a:ext cx="193430" cy="2027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13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527768" y="2373731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81701-06B6-4F8D-B72C-48FB490C9321}"/>
              </a:ext>
            </a:extLst>
          </p:cNvPr>
          <p:cNvSpPr txBox="1"/>
          <p:nvPr/>
        </p:nvSpPr>
        <p:spPr>
          <a:xfrm>
            <a:off x="400049" y="715775"/>
            <a:ext cx="63626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회귀분석을 이용한 감성사전 구축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회귀분석 준비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BE33E-BBE7-4CD8-8FD3-AE509409A661}"/>
              </a:ext>
            </a:extLst>
          </p:cNvPr>
          <p:cNvSpPr txBox="1"/>
          <p:nvPr/>
        </p:nvSpPr>
        <p:spPr>
          <a:xfrm>
            <a:off x="1099972" y="2136267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① 텍스트 </a:t>
            </a:r>
            <a:r>
              <a:rPr lang="ko-KR" altLang="en-US" sz="1400" dirty="0" err="1"/>
              <a:t>전처리</a:t>
            </a:r>
            <a:r>
              <a:rPr lang="en-US" altLang="ko-KR" sz="1400" dirty="0"/>
              <a:t>(</a:t>
            </a:r>
            <a:r>
              <a:rPr lang="ko-KR" altLang="en-US" sz="1400" dirty="0"/>
              <a:t>한글 제외 제거</a:t>
            </a:r>
            <a:r>
              <a:rPr lang="en-US" altLang="ko-KR" sz="14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0260A-F57A-4448-B4CD-2312D34D1984}"/>
              </a:ext>
            </a:extLst>
          </p:cNvPr>
          <p:cNvSpPr txBox="1"/>
          <p:nvPr/>
        </p:nvSpPr>
        <p:spPr>
          <a:xfrm>
            <a:off x="1099972" y="3055040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② 문서 단어 행렬 변환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66C184-9935-404C-B13B-9DC714611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92" y="2551697"/>
            <a:ext cx="4791075" cy="200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19BCEE-CD96-4AD4-B99B-58BE817A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92" y="3455875"/>
            <a:ext cx="8153400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B9A0E6-E22A-409C-B443-FF468A26EBD7}"/>
              </a:ext>
            </a:extLst>
          </p:cNvPr>
          <p:cNvSpPr txBox="1"/>
          <p:nvPr/>
        </p:nvSpPr>
        <p:spPr>
          <a:xfrm>
            <a:off x="1432492" y="4042728"/>
            <a:ext cx="399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행렬의 원소는 </a:t>
            </a:r>
            <a:r>
              <a:rPr lang="en-US" altLang="ko-KR" sz="1200" dirty="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TF-IDF</a:t>
            </a:r>
            <a:r>
              <a:rPr lang="ko-KR" altLang="en-US" sz="1200" dirty="0"/>
              <a:t>를 구할 단어의 기준은 </a:t>
            </a:r>
            <a:r>
              <a:rPr lang="en-US" altLang="ko-KR" sz="1200" dirty="0"/>
              <a:t>2</a:t>
            </a:r>
            <a:r>
              <a:rPr lang="ko-KR" altLang="en-US" sz="1200" dirty="0"/>
              <a:t>자</a:t>
            </a:r>
            <a:r>
              <a:rPr lang="en-US" altLang="ko-KR" sz="1200" dirty="0"/>
              <a:t>~5</a:t>
            </a:r>
            <a:r>
              <a:rPr lang="ko-KR" altLang="en-US" sz="1200" dirty="0"/>
              <a:t>자 사이의 단어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8468B0-73AB-4823-84F2-AEE8A6566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91" y="5130328"/>
            <a:ext cx="16668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199867-6738-44BF-A9DA-D4F7BB30ECD3}"/>
              </a:ext>
            </a:extLst>
          </p:cNvPr>
          <p:cNvSpPr txBox="1"/>
          <p:nvPr/>
        </p:nvSpPr>
        <p:spPr>
          <a:xfrm>
            <a:off x="1099972" y="4706299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③ 회귀분석에 적용할 변수 추출 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81B44-4C95-41DF-9066-A3307377466C}"/>
              </a:ext>
            </a:extLst>
          </p:cNvPr>
          <p:cNvSpPr txBox="1"/>
          <p:nvPr/>
        </p:nvSpPr>
        <p:spPr>
          <a:xfrm>
            <a:off x="1432492" y="5525389"/>
            <a:ext cx="2996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X</a:t>
            </a:r>
            <a:r>
              <a:rPr lang="ko-KR" altLang="en-US" sz="1200" dirty="0"/>
              <a:t>는 독립 변수 </a:t>
            </a:r>
            <a:r>
              <a:rPr lang="en-US" altLang="ko-KR" sz="1200" dirty="0"/>
              <a:t>-&gt; 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Y</a:t>
            </a:r>
            <a:r>
              <a:rPr lang="ko-KR" altLang="en-US" sz="1200" dirty="0"/>
              <a:t>는 종속 변수 </a:t>
            </a:r>
            <a:r>
              <a:rPr lang="en-US" altLang="ko-KR" sz="1200" dirty="0"/>
              <a:t>-&gt; Sentiment (1 or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2684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64976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63" y="5909659"/>
            <a:ext cx="924054" cy="504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FBAA-6133-4058-8483-8B6443DFBB38}"/>
              </a:ext>
            </a:extLst>
          </p:cNvPr>
          <p:cNvSpPr txBox="1"/>
          <p:nvPr/>
        </p:nvSpPr>
        <p:spPr>
          <a:xfrm>
            <a:off x="291626" y="316784"/>
            <a:ext cx="3817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인제대학교 </a:t>
            </a:r>
            <a:r>
              <a:rPr lang="ko-KR" altLang="en-US" sz="1600" dirty="0" err="1">
                <a:solidFill>
                  <a:prstClr val="black"/>
                </a:solidFill>
              </a:rPr>
              <a:t>디지털항노화헬스케어</a:t>
            </a:r>
            <a:r>
              <a:rPr lang="ko-KR" altLang="en-US" sz="1600" dirty="0">
                <a:solidFill>
                  <a:prstClr val="black"/>
                </a:solidFill>
              </a:rPr>
              <a:t> 학과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46179-B5BC-4063-8948-6A1F52A2B1E5}"/>
              </a:ext>
            </a:extLst>
          </p:cNvPr>
          <p:cNvSpPr txBox="1"/>
          <p:nvPr/>
        </p:nvSpPr>
        <p:spPr>
          <a:xfrm>
            <a:off x="3531032" y="2551839"/>
            <a:ext cx="5129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/>
                </a:solidFill>
              </a:rPr>
              <a:t>2</a:t>
            </a:r>
            <a:r>
              <a:rPr lang="ko-KR" altLang="en-US" sz="4000" b="1" dirty="0">
                <a:solidFill>
                  <a:prstClr val="black"/>
                </a:solidFill>
              </a:rPr>
              <a:t>부 </a:t>
            </a:r>
            <a:r>
              <a:rPr lang="en-US" altLang="ko-KR" sz="4000" b="1" dirty="0">
                <a:solidFill>
                  <a:prstClr val="black"/>
                </a:solidFill>
              </a:rPr>
              <a:t>: Anaconda</a:t>
            </a:r>
            <a:r>
              <a:rPr lang="ko-KR" altLang="en-US" sz="4000" b="1" dirty="0">
                <a:solidFill>
                  <a:prstClr val="black"/>
                </a:solidFill>
              </a:rPr>
              <a:t> 환경</a:t>
            </a:r>
            <a:endParaRPr lang="en-US" altLang="ko-KR" sz="4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78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03968" y="2180300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81701-06B6-4F8D-B72C-48FB490C9321}"/>
              </a:ext>
            </a:extLst>
          </p:cNvPr>
          <p:cNvSpPr txBox="1"/>
          <p:nvPr/>
        </p:nvSpPr>
        <p:spPr>
          <a:xfrm>
            <a:off x="400049" y="715775"/>
            <a:ext cx="63626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회귀분석을 이용한 감성사전 구축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회귀분석 수행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BE33E-BBE7-4CD8-8FD3-AE509409A661}"/>
              </a:ext>
            </a:extLst>
          </p:cNvPr>
          <p:cNvSpPr txBox="1"/>
          <p:nvPr/>
        </p:nvSpPr>
        <p:spPr>
          <a:xfrm>
            <a:off x="1176172" y="1942836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① </a:t>
            </a:r>
            <a:r>
              <a:rPr lang="en-US" altLang="ko-KR" sz="1400" dirty="0"/>
              <a:t>Elastic-Net </a:t>
            </a:r>
            <a:r>
              <a:rPr lang="ko-KR" altLang="en-US" sz="1400" dirty="0"/>
              <a:t>회귀분석 수행</a:t>
            </a:r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B9A0E6-E22A-409C-B443-FF468A26EBD7}"/>
              </a:ext>
            </a:extLst>
          </p:cNvPr>
          <p:cNvSpPr txBox="1"/>
          <p:nvPr/>
        </p:nvSpPr>
        <p:spPr>
          <a:xfrm>
            <a:off x="1508692" y="2662116"/>
            <a:ext cx="5604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cv.glmnet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회귀분석을 수행 할 수 있음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family</a:t>
            </a:r>
            <a:r>
              <a:rPr lang="ko-KR" altLang="en-US" sz="1200" dirty="0"/>
              <a:t>는 </a:t>
            </a:r>
            <a:r>
              <a:rPr lang="en-US" altLang="ko-KR" sz="1200" dirty="0"/>
              <a:t>Sentiment </a:t>
            </a:r>
            <a:r>
              <a:rPr lang="ko-KR" altLang="en-US" sz="1200" dirty="0"/>
              <a:t>값이 </a:t>
            </a:r>
            <a:r>
              <a:rPr lang="en-US" altLang="ko-KR" sz="1200" dirty="0"/>
              <a:t>2</a:t>
            </a:r>
            <a:r>
              <a:rPr lang="ko-KR" altLang="en-US" sz="1200" dirty="0"/>
              <a:t>개 </a:t>
            </a:r>
            <a:r>
              <a:rPr lang="en-US" altLang="ko-KR" sz="1200" dirty="0"/>
              <a:t>(1 or 0)</a:t>
            </a:r>
            <a:r>
              <a:rPr lang="ko-KR" altLang="en-US" sz="1200" dirty="0"/>
              <a:t>이므로 </a:t>
            </a:r>
            <a:r>
              <a:rPr lang="en-US" altLang="ko-KR" sz="1200" dirty="0"/>
              <a:t>binomial</a:t>
            </a:r>
            <a:r>
              <a:rPr lang="ko-KR" altLang="en-US" sz="1200" dirty="0"/>
              <a:t>로 설정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alpha</a:t>
            </a:r>
            <a:r>
              <a:rPr lang="ko-KR" altLang="en-US" sz="1200" dirty="0"/>
              <a:t>는 </a:t>
            </a:r>
            <a:r>
              <a:rPr lang="en-US" altLang="ko-KR" sz="1200" dirty="0"/>
              <a:t>0.5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설정 </a:t>
            </a:r>
            <a:r>
              <a:rPr lang="en-US" altLang="ko-KR" sz="1200" dirty="0"/>
              <a:t>(alpha</a:t>
            </a:r>
            <a:r>
              <a:rPr lang="ko-KR" altLang="en-US" sz="1200" dirty="0"/>
              <a:t>가  </a:t>
            </a:r>
            <a:r>
              <a:rPr lang="en-US" altLang="ko-KR" sz="1200" dirty="0"/>
              <a:t>1</a:t>
            </a:r>
            <a:r>
              <a:rPr lang="ko-KR" altLang="en-US" sz="1200" dirty="0"/>
              <a:t>이면 </a:t>
            </a:r>
            <a:r>
              <a:rPr lang="en-US" altLang="ko-KR" sz="1200" dirty="0"/>
              <a:t>lasso, 0</a:t>
            </a:r>
            <a:r>
              <a:rPr lang="ko-KR" altLang="en-US" sz="1200" dirty="0"/>
              <a:t>이면 </a:t>
            </a:r>
            <a:r>
              <a:rPr lang="en-US" altLang="ko-KR" sz="1200" dirty="0"/>
              <a:t>ridge </a:t>
            </a:r>
            <a:r>
              <a:rPr lang="ko-KR" altLang="en-US" sz="1200" dirty="0"/>
              <a:t>회귀분석을 수행함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nfolds</a:t>
            </a:r>
            <a:r>
              <a:rPr lang="ko-KR" altLang="en-US" sz="1200" dirty="0"/>
              <a:t>는 </a:t>
            </a:r>
            <a:r>
              <a:rPr lang="en-US" altLang="ko-KR" sz="1200" dirty="0"/>
              <a:t>4</a:t>
            </a:r>
            <a:r>
              <a:rPr lang="ko-KR" altLang="en-US" sz="1200" dirty="0"/>
              <a:t>로 설정하여 </a:t>
            </a:r>
            <a:r>
              <a:rPr lang="en-US" altLang="ko-KR" sz="1200" dirty="0"/>
              <a:t>4-fold cross validation</a:t>
            </a:r>
            <a:r>
              <a:rPr lang="ko-KR" altLang="en-US" sz="1200" dirty="0"/>
              <a:t>을 수행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5B1281-E141-4F6D-BF7F-2509A692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92" y="2344660"/>
            <a:ext cx="7477125" cy="1809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95B0FF-8B36-4431-BA67-09FDE60A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92" y="3947669"/>
            <a:ext cx="4210050" cy="171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732330-8CD9-434D-8C29-AF6DEB010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692" y="4532364"/>
            <a:ext cx="573405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3E1DD1-52C6-4C33-A0BF-533F6531AA54}"/>
              </a:ext>
            </a:extLst>
          </p:cNvPr>
          <p:cNvSpPr txBox="1"/>
          <p:nvPr/>
        </p:nvSpPr>
        <p:spPr>
          <a:xfrm>
            <a:off x="1176172" y="3558224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② 회귀계수 추출</a:t>
            </a:r>
            <a:endParaRPr lang="en-US" altLang="ko-KR" sz="1400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B4A71BB-EDE9-4E34-AB12-DCE0AED0E5C5}"/>
              </a:ext>
            </a:extLst>
          </p:cNvPr>
          <p:cNvSpPr/>
          <p:nvPr/>
        </p:nvSpPr>
        <p:spPr>
          <a:xfrm>
            <a:off x="4018053" y="4232438"/>
            <a:ext cx="193430" cy="2027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8DBDE0-3633-4277-8296-8D8E8425AD28}"/>
              </a:ext>
            </a:extLst>
          </p:cNvPr>
          <p:cNvSpPr/>
          <p:nvPr/>
        </p:nvSpPr>
        <p:spPr>
          <a:xfrm>
            <a:off x="1508692" y="4532364"/>
            <a:ext cx="1117277" cy="285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530A23-51F3-4249-B728-11B2086FD162}"/>
              </a:ext>
            </a:extLst>
          </p:cNvPr>
          <p:cNvSpPr txBox="1"/>
          <p:nvPr/>
        </p:nvSpPr>
        <p:spPr>
          <a:xfrm>
            <a:off x="1555584" y="5733332"/>
            <a:ext cx="3935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Intercept(</a:t>
            </a:r>
            <a:r>
              <a:rPr lang="ko-KR" altLang="en-US" sz="1200" dirty="0"/>
              <a:t>절편</a:t>
            </a:r>
            <a:r>
              <a:rPr lang="en-US" altLang="ko-KR" sz="1200" dirty="0"/>
              <a:t>)</a:t>
            </a:r>
            <a:r>
              <a:rPr lang="ko-KR" altLang="en-US" sz="1200" dirty="0"/>
              <a:t>은 사전에 </a:t>
            </a:r>
            <a:r>
              <a:rPr lang="ko-KR" altLang="en-US" sz="1200" dirty="0" err="1"/>
              <a:t>필요없는</a:t>
            </a:r>
            <a:r>
              <a:rPr lang="ko-KR" altLang="en-US" sz="1200" dirty="0"/>
              <a:t> 값이므로 제거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A1C498-8F0C-4BC2-BB5E-AEE7144DE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267" y="6027754"/>
            <a:ext cx="2457450" cy="180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89086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70568" y="2373731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81701-06B6-4F8D-B72C-48FB490C9321}"/>
              </a:ext>
            </a:extLst>
          </p:cNvPr>
          <p:cNvSpPr txBox="1"/>
          <p:nvPr/>
        </p:nvSpPr>
        <p:spPr>
          <a:xfrm>
            <a:off x="400049" y="715775"/>
            <a:ext cx="63626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회귀분석을 이용한 감성사전 구축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회귀분석 수행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BE33E-BBE7-4CD8-8FD3-AE509409A661}"/>
              </a:ext>
            </a:extLst>
          </p:cNvPr>
          <p:cNvSpPr txBox="1"/>
          <p:nvPr/>
        </p:nvSpPr>
        <p:spPr>
          <a:xfrm>
            <a:off x="642772" y="2136267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① 회귀계수 분리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E6CA59-6769-43A2-A5D6-BD615672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41" y="2544519"/>
            <a:ext cx="3457575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29B06C-C7D3-4F07-B221-C7F2F8EBBFA9}"/>
              </a:ext>
            </a:extLst>
          </p:cNvPr>
          <p:cNvSpPr txBox="1"/>
          <p:nvPr/>
        </p:nvSpPr>
        <p:spPr>
          <a:xfrm>
            <a:off x="975292" y="2855547"/>
            <a:ext cx="5764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회귀계수가 </a:t>
            </a:r>
            <a:r>
              <a:rPr lang="en-US" altLang="ko-KR" sz="1200" dirty="0"/>
              <a:t>0</a:t>
            </a:r>
            <a:r>
              <a:rPr lang="ko-KR" altLang="en-US" sz="1200" dirty="0"/>
              <a:t>보다 큰 값들은 </a:t>
            </a:r>
            <a:r>
              <a:rPr lang="en-US" altLang="ko-KR" sz="1200" dirty="0"/>
              <a:t>positive</a:t>
            </a:r>
            <a:r>
              <a:rPr lang="ko-KR" altLang="en-US" sz="1200" dirty="0"/>
              <a:t>로 분류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회귀계수가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작은 값들은 </a:t>
            </a:r>
            <a:r>
              <a:rPr lang="en-US" altLang="ko-KR" sz="1200" dirty="0"/>
              <a:t>negative</a:t>
            </a:r>
            <a:r>
              <a:rPr lang="ko-KR" altLang="en-US" sz="1200" dirty="0"/>
              <a:t>로 분류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회귀계수가 </a:t>
            </a:r>
            <a:r>
              <a:rPr lang="en-US" altLang="ko-KR" sz="1200" dirty="0"/>
              <a:t>0</a:t>
            </a:r>
            <a:r>
              <a:rPr lang="ko-KR" altLang="en-US" sz="1200" dirty="0"/>
              <a:t>인 값들은 감성분석에 영향이 없는 단어들이므로 고려하지 않음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B768BA-F0CD-4DA4-8984-8D7B9BE1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41" y="4090305"/>
            <a:ext cx="37242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AEC858-93BC-49F8-B5D6-F67955080657}"/>
              </a:ext>
            </a:extLst>
          </p:cNvPr>
          <p:cNvSpPr txBox="1"/>
          <p:nvPr/>
        </p:nvSpPr>
        <p:spPr>
          <a:xfrm>
            <a:off x="642772" y="3677643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② 회귀계수 정렬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59784-2C3A-40F5-ADD2-BB55032327DA}"/>
              </a:ext>
            </a:extLst>
          </p:cNvPr>
          <p:cNvSpPr txBox="1"/>
          <p:nvPr/>
        </p:nvSpPr>
        <p:spPr>
          <a:xfrm>
            <a:off x="957341" y="4448942"/>
            <a:ext cx="598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Positive </a:t>
            </a:r>
            <a:r>
              <a:rPr lang="ko-KR" altLang="en-US" sz="1200" dirty="0"/>
              <a:t>회귀계수들은 내림차순으로</a:t>
            </a:r>
            <a:r>
              <a:rPr lang="en-US" altLang="ko-KR" sz="1200" dirty="0"/>
              <a:t>, Negative </a:t>
            </a:r>
            <a:r>
              <a:rPr lang="ko-KR" altLang="en-US" sz="1200" dirty="0"/>
              <a:t>회귀계수들은 오름차순으로 정렬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Positive </a:t>
            </a:r>
            <a:r>
              <a:rPr lang="ko-KR" altLang="en-US" sz="1200" dirty="0"/>
              <a:t>회귀계수는 값이 클수록 높은 긍정도를 나타냄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Negative </a:t>
            </a:r>
            <a:r>
              <a:rPr lang="ko-KR" altLang="en-US" sz="1200" dirty="0"/>
              <a:t>회귀계수는 값이 작을수록 높은 부정도를 나타냄</a:t>
            </a:r>
            <a:endParaRPr lang="en-US" altLang="ko-KR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F88898-8AE3-4213-89D8-19A78EC1B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64" y="2521916"/>
            <a:ext cx="3190875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2A1D00-8B39-467B-9027-3ADF2FA5BD05}"/>
              </a:ext>
            </a:extLst>
          </p:cNvPr>
          <p:cNvSpPr txBox="1"/>
          <p:nvPr/>
        </p:nvSpPr>
        <p:spPr>
          <a:xfrm>
            <a:off x="6940004" y="2136267"/>
            <a:ext cx="485559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/>
              <a:t>③ 회귀계수 저장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E0D06A-4A8E-4011-A807-EC682C8BD4EB}"/>
              </a:ext>
            </a:extLst>
          </p:cNvPr>
          <p:cNvSpPr txBox="1"/>
          <p:nvPr/>
        </p:nvSpPr>
        <p:spPr>
          <a:xfrm>
            <a:off x="7293764" y="2925886"/>
            <a:ext cx="2428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회귀계수를 엑셀파일로 저장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51654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81701-06B6-4F8D-B72C-48FB490C9321}"/>
              </a:ext>
            </a:extLst>
          </p:cNvPr>
          <p:cNvSpPr txBox="1"/>
          <p:nvPr/>
        </p:nvSpPr>
        <p:spPr>
          <a:xfrm>
            <a:off x="400049" y="715775"/>
            <a:ext cx="63626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회귀분석을 이용한 감성사전 구축</a:t>
            </a:r>
            <a:endParaRPr lang="en-US" altLang="ko-KR" sz="32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사전 확인</a:t>
            </a:r>
            <a:endParaRPr lang="en-US" altLang="ko-KR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7A020-1745-4385-9B1F-8144BF16E664}"/>
              </a:ext>
            </a:extLst>
          </p:cNvPr>
          <p:cNvSpPr txBox="1"/>
          <p:nvPr/>
        </p:nvSpPr>
        <p:spPr>
          <a:xfrm>
            <a:off x="6857936" y="1514476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pos.elastic.csv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C86229-A6AF-4C5C-9DD5-C852390F3143}"/>
              </a:ext>
            </a:extLst>
          </p:cNvPr>
          <p:cNvSpPr txBox="1"/>
          <p:nvPr/>
        </p:nvSpPr>
        <p:spPr>
          <a:xfrm>
            <a:off x="9141399" y="1514497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neg.elastic.csv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ADA44-69E1-41F4-99F8-309F5D29C4CB}"/>
              </a:ext>
            </a:extLst>
          </p:cNvPr>
          <p:cNvSpPr txBox="1"/>
          <p:nvPr/>
        </p:nvSpPr>
        <p:spPr>
          <a:xfrm>
            <a:off x="902521" y="2154766"/>
            <a:ext cx="50050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/>
              <a:t>Elastic-Net </a:t>
            </a:r>
            <a:r>
              <a:rPr lang="ko-KR" altLang="en-US" sz="1400" dirty="0"/>
              <a:t>회귀분석을 수행하여 긍정사전과 부정사전을 구축할 수 있었음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ko-KR" sz="1400" dirty="0" err="1"/>
              <a:t>Pos.elastic</a:t>
            </a:r>
            <a:r>
              <a:rPr lang="ko-KR" altLang="en-US" sz="1400" dirty="0"/>
              <a:t>에는 영화에 대하여 긍정적인 단어들이 포함</a:t>
            </a:r>
            <a:r>
              <a:rPr lang="en-US" altLang="ko-KR" sz="1400" dirty="0" err="1"/>
              <a:t>Neg.elastic</a:t>
            </a:r>
            <a:r>
              <a:rPr lang="ko-KR" altLang="en-US" sz="1400" dirty="0"/>
              <a:t>에는 영화에 대하여 부정적인 단어들이 포함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형태소 분석 </a:t>
            </a:r>
            <a:r>
              <a:rPr lang="en-US" altLang="ko-KR" sz="1400" dirty="0"/>
              <a:t>or </a:t>
            </a:r>
            <a:r>
              <a:rPr lang="ko-KR" altLang="en-US" sz="1400" dirty="0" err="1"/>
              <a:t>스테밍과</a:t>
            </a:r>
            <a:r>
              <a:rPr lang="ko-KR" altLang="en-US" sz="1400" dirty="0"/>
              <a:t> 같은 전처리를 수행한다면 더 좋은 사전을 구축할 수 있음</a:t>
            </a: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구축된 사전을 활용하여 사전내에 동일한 단어가 존재한다면 감정점수를 합산하여 합산점수가 더 높은 쪽으로 감정을 분류할 수 있음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14916-44BA-4EDF-9830-79E655AC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739" y="1791475"/>
            <a:ext cx="1504583" cy="4758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71F358-5EE8-4531-B8E8-D3FCDA63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33" y="1791475"/>
            <a:ext cx="1299082" cy="475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13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64976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63" y="5909659"/>
            <a:ext cx="924054" cy="504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FBAA-6133-4058-8483-8B6443DFBB38}"/>
              </a:ext>
            </a:extLst>
          </p:cNvPr>
          <p:cNvSpPr txBox="1"/>
          <p:nvPr/>
        </p:nvSpPr>
        <p:spPr>
          <a:xfrm>
            <a:off x="291626" y="316784"/>
            <a:ext cx="3817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인제대학교 </a:t>
            </a:r>
            <a:r>
              <a:rPr lang="ko-KR" altLang="en-US" sz="1600" dirty="0" err="1">
                <a:solidFill>
                  <a:prstClr val="black"/>
                </a:solidFill>
              </a:rPr>
              <a:t>디지털항노화헬스케어</a:t>
            </a:r>
            <a:r>
              <a:rPr lang="ko-KR" altLang="en-US" sz="1600" dirty="0">
                <a:solidFill>
                  <a:prstClr val="black"/>
                </a:solidFill>
              </a:rPr>
              <a:t> 학과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46179-B5BC-4063-8948-6A1F52A2B1E5}"/>
              </a:ext>
            </a:extLst>
          </p:cNvPr>
          <p:cNvSpPr txBox="1"/>
          <p:nvPr/>
        </p:nvSpPr>
        <p:spPr>
          <a:xfrm>
            <a:off x="4465585" y="2551839"/>
            <a:ext cx="3260829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/>
                </a:solidFill>
              </a:rPr>
              <a:t>감사합니다 </a:t>
            </a:r>
            <a:r>
              <a:rPr lang="en-US" altLang="ko-KR" sz="4000" b="1" dirty="0">
                <a:solidFill>
                  <a:prstClr val="black"/>
                </a:solidFill>
              </a:rPr>
              <a:t>!!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8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5" y="169336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03917" y="2767280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52190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BCD968-652F-4EE1-B86C-E63CB574B10E}"/>
              </a:ext>
            </a:extLst>
          </p:cNvPr>
          <p:cNvSpPr txBox="1"/>
          <p:nvPr/>
        </p:nvSpPr>
        <p:spPr>
          <a:xfrm>
            <a:off x="2203915" y="2992893"/>
            <a:ext cx="203318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700" b="1" dirty="0"/>
              <a:t>INDEX</a:t>
            </a:r>
            <a:endParaRPr lang="ko-KR" altLang="en-US" sz="4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2735B-DD3B-4969-A3D7-EA3DCD206CA9}"/>
              </a:ext>
            </a:extLst>
          </p:cNvPr>
          <p:cNvSpPr txBox="1"/>
          <p:nvPr/>
        </p:nvSpPr>
        <p:spPr>
          <a:xfrm>
            <a:off x="5374671" y="2762052"/>
            <a:ext cx="2516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Anaconda</a:t>
            </a:r>
            <a:r>
              <a:rPr lang="ko-KR" altLang="en-US" sz="1600" dirty="0"/>
              <a:t> 환경 구축 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Anaconda</a:t>
            </a:r>
            <a:r>
              <a:rPr lang="ko-KR" altLang="en-US" sz="1600" dirty="0"/>
              <a:t> </a:t>
            </a:r>
            <a:r>
              <a:rPr lang="en-US" altLang="ko-KR" sz="1600" dirty="0"/>
              <a:t>Navigator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3916220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21001</TotalTime>
  <Words>4521</Words>
  <Application>Microsoft Office PowerPoint</Application>
  <PresentationFormat>와이드스크린</PresentationFormat>
  <Paragraphs>790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2" baseType="lpstr">
      <vt:lpstr>Arial Unicode MS</vt:lpstr>
      <vt:lpstr>HY신명조</vt:lpstr>
      <vt:lpstr>Yoon 윤고딕 520_TT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heeki</cp:lastModifiedBy>
  <cp:revision>970</cp:revision>
  <dcterms:created xsi:type="dcterms:W3CDTF">2016-03-30T05:53:39Z</dcterms:created>
  <dcterms:modified xsi:type="dcterms:W3CDTF">2020-08-20T03:42:26Z</dcterms:modified>
</cp:coreProperties>
</file>